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46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napToGrid="0">
      <p:cViewPr>
        <p:scale>
          <a:sx n="65" d="100"/>
          <a:sy n="65" d="100"/>
        </p:scale>
        <p:origin x="-11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8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3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5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1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6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2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5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3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B9D32-A753-49D7-BEEA-827273A28C24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EA15-99F8-49A1-B996-BF690E2AC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0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g"/><Relationship Id="rId7" Type="http://schemas.openxmlformats.org/officeDocument/2006/relationships/image" Target="../media/image11.wmf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14"/>
          <p:cNvSpPr>
            <a:spLocks noChangeArrowheads="1" noChangeShapeType="1" noTextEdit="1"/>
          </p:cNvSpPr>
          <p:nvPr/>
        </p:nvSpPr>
        <p:spPr bwMode="auto">
          <a:xfrm>
            <a:off x="3645877" y="2630583"/>
            <a:ext cx="5275263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kern="1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kern="1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9138" y="253219"/>
            <a:ext cx="8778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– ĐÀO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 HUYỆN GIA LÂM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 LÊ NGỌC HÂN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36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6"/>
          <p:cNvGrpSpPr>
            <a:grpSpLocks/>
          </p:cNvGrpSpPr>
          <p:nvPr/>
        </p:nvGrpSpPr>
        <p:grpSpPr bwMode="auto">
          <a:xfrm>
            <a:off x="494145" y="835459"/>
            <a:ext cx="5616575" cy="685800"/>
            <a:chOff x="340" y="981"/>
            <a:chExt cx="3538" cy="432"/>
          </a:xfrm>
        </p:grpSpPr>
        <p:sp>
          <p:nvSpPr>
            <p:cNvPr id="110" name="AutoShape 17"/>
            <p:cNvSpPr>
              <a:spLocks noChangeArrowheads="1"/>
            </p:cNvSpPr>
            <p:nvPr/>
          </p:nvSpPr>
          <p:spPr bwMode="auto">
            <a:xfrm>
              <a:off x="554" y="1010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1" name="Oval 18"/>
            <p:cNvSpPr>
              <a:spLocks noChangeArrowheads="1"/>
            </p:cNvSpPr>
            <p:nvPr/>
          </p:nvSpPr>
          <p:spPr bwMode="auto">
            <a:xfrm rot="1758052">
              <a:off x="354" y="99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2" name="Oval 19"/>
            <p:cNvSpPr>
              <a:spLocks noChangeArrowheads="1"/>
            </p:cNvSpPr>
            <p:nvPr/>
          </p:nvSpPr>
          <p:spPr bwMode="auto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3" name="Oval 20"/>
            <p:cNvSpPr>
              <a:spLocks noChangeArrowheads="1"/>
            </p:cNvSpPr>
            <p:nvPr/>
          </p:nvSpPr>
          <p:spPr bwMode="auto">
            <a:xfrm>
              <a:off x="391" y="1007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4" name="Text Box 21"/>
            <p:cNvSpPr txBox="1">
              <a:spLocks noChangeArrowheads="1"/>
            </p:cNvSpPr>
            <p:nvPr/>
          </p:nvSpPr>
          <p:spPr bwMode="auto">
            <a:xfrm>
              <a:off x="820" y="1029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115" name="Text Box 22"/>
            <p:cNvSpPr txBox="1">
              <a:spLocks noChangeArrowheads="1"/>
            </p:cNvSpPr>
            <p:nvPr/>
          </p:nvSpPr>
          <p:spPr bwMode="auto">
            <a:xfrm>
              <a:off x="460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16" name="AutoShape 23"/>
            <p:cNvSpPr>
              <a:spLocks noChangeArrowheads="1"/>
            </p:cNvSpPr>
            <p:nvPr/>
          </p:nvSpPr>
          <p:spPr bwMode="gray">
            <a:xfrm>
              <a:off x="554" y="1010"/>
              <a:ext cx="332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7" name="Oval 24"/>
            <p:cNvSpPr>
              <a:spLocks noChangeArrowheads="1"/>
            </p:cNvSpPr>
            <p:nvPr/>
          </p:nvSpPr>
          <p:spPr bwMode="gray">
            <a:xfrm rot="1758052">
              <a:off x="354" y="996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8" name="Oval 25"/>
            <p:cNvSpPr>
              <a:spLocks noChangeArrowheads="1"/>
            </p:cNvSpPr>
            <p:nvPr/>
          </p:nvSpPr>
          <p:spPr bwMode="gray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9" name="Text Box 26"/>
            <p:cNvSpPr txBox="1">
              <a:spLocks noChangeArrowheads="1"/>
            </p:cNvSpPr>
            <p:nvPr/>
          </p:nvSpPr>
          <p:spPr bwMode="gray">
            <a:xfrm>
              <a:off x="902" y="1041"/>
              <a:ext cx="28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dirty="0" err="1">
                  <a:solidFill>
                    <a:srgbClr val="FF0000"/>
                  </a:solidFill>
                </a:rPr>
                <a:t>Viết</a:t>
              </a:r>
              <a:r>
                <a:rPr lang="en-US" altLang="en-US" b="1" dirty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số</a:t>
              </a:r>
              <a:r>
                <a:rPr lang="en-US" altLang="en-US" b="1" dirty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thích</a:t>
              </a:r>
              <a:r>
                <a:rPr lang="en-US" altLang="en-US" b="1" dirty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hợp</a:t>
              </a:r>
              <a:r>
                <a:rPr lang="en-US" altLang="en-US" b="1" dirty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vào</a:t>
              </a:r>
              <a:r>
                <a:rPr lang="en-US" altLang="en-US" b="1" dirty="0">
                  <a:solidFill>
                    <a:srgbClr val="FF0000"/>
                  </a:solidFill>
                </a:rPr>
                <a:t> ô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trống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pic>
          <p:nvPicPr>
            <p:cNvPr id="120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" y="1005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" name="Text Box 28"/>
            <p:cNvSpPr txBox="1">
              <a:spLocks noChangeArrowheads="1"/>
            </p:cNvSpPr>
            <p:nvPr/>
          </p:nvSpPr>
          <p:spPr bwMode="gray">
            <a:xfrm>
              <a:off x="484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122" name="Group 183"/>
          <p:cNvGrpSpPr>
            <a:grpSpLocks/>
          </p:cNvGrpSpPr>
          <p:nvPr/>
        </p:nvGrpSpPr>
        <p:grpSpPr bwMode="auto">
          <a:xfrm>
            <a:off x="900113" y="2708275"/>
            <a:ext cx="3384550" cy="1071563"/>
            <a:chOff x="567" y="1706"/>
            <a:chExt cx="2132" cy="675"/>
          </a:xfrm>
        </p:grpSpPr>
        <p:sp>
          <p:nvSpPr>
            <p:cNvPr id="123" name="Text Box 137"/>
            <p:cNvSpPr txBox="1">
              <a:spLocks noChangeArrowheads="1"/>
            </p:cNvSpPr>
            <p:nvPr/>
          </p:nvSpPr>
          <p:spPr bwMode="auto">
            <a:xfrm>
              <a:off x="595" y="1709"/>
              <a:ext cx="25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7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2</a:t>
              </a:r>
            </a:p>
          </p:txBody>
        </p:sp>
        <p:sp>
          <p:nvSpPr>
            <p:cNvPr id="124" name="Line 138"/>
            <p:cNvSpPr>
              <a:spLocks noChangeShapeType="1"/>
            </p:cNvSpPr>
            <p:nvPr/>
          </p:nvSpPr>
          <p:spPr bwMode="auto">
            <a:xfrm>
              <a:off x="567" y="2045"/>
              <a:ext cx="317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Text Box 140"/>
            <p:cNvSpPr txBox="1">
              <a:spLocks noChangeArrowheads="1"/>
            </p:cNvSpPr>
            <p:nvPr/>
          </p:nvSpPr>
          <p:spPr bwMode="auto">
            <a:xfrm>
              <a:off x="1111" y="1709"/>
              <a:ext cx="471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 dirty="0">
                  <a:solidFill>
                    <a:srgbClr val="CC00FF"/>
                  </a:solidFill>
                </a:rPr>
                <a:t>7 x</a:t>
              </a:r>
            </a:p>
            <a:p>
              <a:pPr algn="ctr" eaLnBrk="1" hangingPunct="1"/>
              <a:r>
                <a:rPr lang="en-US" altLang="en-US" sz="3200" b="1" dirty="0">
                  <a:solidFill>
                    <a:srgbClr val="CC00FF"/>
                  </a:solidFill>
                </a:rPr>
                <a:t>2 x</a:t>
              </a:r>
            </a:p>
          </p:txBody>
        </p:sp>
        <p:sp>
          <p:nvSpPr>
            <p:cNvPr id="126" name="Line 141"/>
            <p:cNvSpPr>
              <a:spLocks noChangeShapeType="1"/>
            </p:cNvSpPr>
            <p:nvPr/>
          </p:nvSpPr>
          <p:spPr bwMode="auto">
            <a:xfrm>
              <a:off x="1163" y="2045"/>
              <a:ext cx="76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 Box 143"/>
            <p:cNvSpPr txBox="1">
              <a:spLocks noChangeArrowheads="1"/>
            </p:cNvSpPr>
            <p:nvPr/>
          </p:nvSpPr>
          <p:spPr bwMode="auto">
            <a:xfrm>
              <a:off x="2227" y="1706"/>
              <a:ext cx="40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3200" b="1"/>
            </a:p>
            <a:p>
              <a:pPr algn="ctr" eaLnBrk="1" hangingPunct="1"/>
              <a:r>
                <a:rPr lang="en-US" altLang="en-US" sz="3200" b="1"/>
                <a:t>10</a:t>
              </a:r>
            </a:p>
          </p:txBody>
        </p:sp>
        <p:sp>
          <p:nvSpPr>
            <p:cNvPr id="128" name="Line 144"/>
            <p:cNvSpPr>
              <a:spLocks noChangeShapeType="1"/>
            </p:cNvSpPr>
            <p:nvPr/>
          </p:nvSpPr>
          <p:spPr bwMode="auto">
            <a:xfrm>
              <a:off x="2186" y="2042"/>
              <a:ext cx="513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Text Box 145"/>
            <p:cNvSpPr txBox="1">
              <a:spLocks noChangeArrowheads="1"/>
            </p:cNvSpPr>
            <p:nvPr/>
          </p:nvSpPr>
          <p:spPr bwMode="auto">
            <a:xfrm>
              <a:off x="891" y="1881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130" name="Text Box 146"/>
            <p:cNvSpPr txBox="1">
              <a:spLocks noChangeArrowheads="1"/>
            </p:cNvSpPr>
            <p:nvPr/>
          </p:nvSpPr>
          <p:spPr bwMode="auto">
            <a:xfrm>
              <a:off x="1937" y="1879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131" name="Rectangle 147"/>
            <p:cNvSpPr>
              <a:spLocks noChangeArrowheads="1"/>
            </p:cNvSpPr>
            <p:nvPr/>
          </p:nvSpPr>
          <p:spPr bwMode="auto">
            <a:xfrm>
              <a:off x="1589" y="1742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2" name="Rectangle 148"/>
            <p:cNvSpPr>
              <a:spLocks noChangeArrowheads="1"/>
            </p:cNvSpPr>
            <p:nvPr/>
          </p:nvSpPr>
          <p:spPr bwMode="auto">
            <a:xfrm>
              <a:off x="1589" y="2069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" name="Rectangle 149"/>
            <p:cNvSpPr>
              <a:spLocks noChangeArrowheads="1"/>
            </p:cNvSpPr>
            <p:nvPr/>
          </p:nvSpPr>
          <p:spPr bwMode="auto">
            <a:xfrm>
              <a:off x="2302" y="1742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146" name="Group 185"/>
          <p:cNvGrpSpPr>
            <a:grpSpLocks/>
          </p:cNvGrpSpPr>
          <p:nvPr/>
        </p:nvGrpSpPr>
        <p:grpSpPr bwMode="auto">
          <a:xfrm>
            <a:off x="758825" y="4306888"/>
            <a:ext cx="3506788" cy="1081087"/>
            <a:chOff x="478" y="2713"/>
            <a:chExt cx="2209" cy="681"/>
          </a:xfrm>
        </p:grpSpPr>
        <p:sp>
          <p:nvSpPr>
            <p:cNvPr id="147" name="Text Box 161"/>
            <p:cNvSpPr txBox="1">
              <a:spLocks noChangeArrowheads="1"/>
            </p:cNvSpPr>
            <p:nvPr/>
          </p:nvSpPr>
          <p:spPr bwMode="auto">
            <a:xfrm>
              <a:off x="478" y="2713"/>
              <a:ext cx="40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6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30</a:t>
              </a:r>
            </a:p>
          </p:txBody>
        </p:sp>
        <p:sp>
          <p:nvSpPr>
            <p:cNvPr id="148" name="Line 162"/>
            <p:cNvSpPr>
              <a:spLocks noChangeShapeType="1"/>
            </p:cNvSpPr>
            <p:nvPr/>
          </p:nvSpPr>
          <p:spPr bwMode="auto">
            <a:xfrm>
              <a:off x="521" y="3049"/>
              <a:ext cx="317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Text Box 163"/>
            <p:cNvSpPr txBox="1">
              <a:spLocks noChangeArrowheads="1"/>
            </p:cNvSpPr>
            <p:nvPr/>
          </p:nvSpPr>
          <p:spPr bwMode="auto">
            <a:xfrm>
              <a:off x="1058" y="2713"/>
              <a:ext cx="485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6 :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30:</a:t>
              </a:r>
            </a:p>
          </p:txBody>
        </p:sp>
        <p:sp>
          <p:nvSpPr>
            <p:cNvPr id="150" name="Line 164"/>
            <p:cNvSpPr>
              <a:spLocks noChangeShapeType="1"/>
            </p:cNvSpPr>
            <p:nvPr/>
          </p:nvSpPr>
          <p:spPr bwMode="auto">
            <a:xfrm>
              <a:off x="1117" y="3049"/>
              <a:ext cx="810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Text Box 165"/>
            <p:cNvSpPr txBox="1">
              <a:spLocks noChangeArrowheads="1"/>
            </p:cNvSpPr>
            <p:nvPr/>
          </p:nvSpPr>
          <p:spPr bwMode="auto">
            <a:xfrm>
              <a:off x="2215" y="2722"/>
              <a:ext cx="40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3200" b="1"/>
            </a:p>
            <a:p>
              <a:pPr algn="ctr" eaLnBrk="1" hangingPunct="1"/>
              <a:r>
                <a:rPr lang="en-US" altLang="en-US" sz="3200" b="1"/>
                <a:t>10</a:t>
              </a:r>
            </a:p>
          </p:txBody>
        </p:sp>
        <p:sp>
          <p:nvSpPr>
            <p:cNvPr id="152" name="Line 166"/>
            <p:cNvSpPr>
              <a:spLocks noChangeShapeType="1"/>
            </p:cNvSpPr>
            <p:nvPr/>
          </p:nvSpPr>
          <p:spPr bwMode="auto">
            <a:xfrm>
              <a:off x="2174" y="3058"/>
              <a:ext cx="513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Text Box 167"/>
            <p:cNvSpPr txBox="1">
              <a:spLocks noChangeArrowheads="1"/>
            </p:cNvSpPr>
            <p:nvPr/>
          </p:nvSpPr>
          <p:spPr bwMode="auto">
            <a:xfrm>
              <a:off x="845" y="2885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154" name="Text Box 168"/>
            <p:cNvSpPr txBox="1">
              <a:spLocks noChangeArrowheads="1"/>
            </p:cNvSpPr>
            <p:nvPr/>
          </p:nvSpPr>
          <p:spPr bwMode="auto">
            <a:xfrm>
              <a:off x="1925" y="2895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155" name="Rectangle 169"/>
            <p:cNvSpPr>
              <a:spLocks noChangeArrowheads="1"/>
            </p:cNvSpPr>
            <p:nvPr/>
          </p:nvSpPr>
          <p:spPr bwMode="auto">
            <a:xfrm>
              <a:off x="1567" y="2746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6" name="Rectangle 170"/>
            <p:cNvSpPr>
              <a:spLocks noChangeArrowheads="1"/>
            </p:cNvSpPr>
            <p:nvPr/>
          </p:nvSpPr>
          <p:spPr bwMode="auto">
            <a:xfrm>
              <a:off x="1567" y="3073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7" name="Rectangle 171"/>
            <p:cNvSpPr>
              <a:spLocks noChangeArrowheads="1"/>
            </p:cNvSpPr>
            <p:nvPr/>
          </p:nvSpPr>
          <p:spPr bwMode="auto">
            <a:xfrm>
              <a:off x="2290" y="2758"/>
              <a:ext cx="272" cy="2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170" name="Text Box 187"/>
          <p:cNvSpPr txBox="1">
            <a:spLocks noChangeArrowheads="1"/>
          </p:cNvSpPr>
          <p:nvPr/>
        </p:nvSpPr>
        <p:spPr bwMode="auto">
          <a:xfrm>
            <a:off x="433388" y="2978150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a)</a:t>
            </a:r>
          </a:p>
        </p:txBody>
      </p:sp>
      <p:sp>
        <p:nvSpPr>
          <p:cNvPr id="172" name="Text Box 189"/>
          <p:cNvSpPr txBox="1">
            <a:spLocks noChangeArrowheads="1"/>
          </p:cNvSpPr>
          <p:nvPr/>
        </p:nvSpPr>
        <p:spPr bwMode="auto">
          <a:xfrm>
            <a:off x="395288" y="458152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c)</a:t>
            </a:r>
          </a:p>
        </p:txBody>
      </p:sp>
      <p:sp>
        <p:nvSpPr>
          <p:cNvPr id="174" name="Text Box 191"/>
          <p:cNvSpPr txBox="1">
            <a:spLocks noChangeArrowheads="1"/>
          </p:cNvSpPr>
          <p:nvPr/>
        </p:nvSpPr>
        <p:spPr bwMode="auto">
          <a:xfrm>
            <a:off x="2536825" y="2727325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175" name="Text Box 192"/>
          <p:cNvSpPr txBox="1">
            <a:spLocks noChangeArrowheads="1"/>
          </p:cNvSpPr>
          <p:nvPr/>
        </p:nvSpPr>
        <p:spPr bwMode="auto">
          <a:xfrm>
            <a:off x="2533650" y="32321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176" name="Text Box 193"/>
          <p:cNvSpPr txBox="1">
            <a:spLocks noChangeArrowheads="1"/>
          </p:cNvSpPr>
          <p:nvPr/>
        </p:nvSpPr>
        <p:spPr bwMode="auto">
          <a:xfrm>
            <a:off x="3563938" y="2727325"/>
            <a:ext cx="581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FF"/>
                </a:solidFill>
              </a:rPr>
              <a:t>35</a:t>
            </a:r>
          </a:p>
        </p:txBody>
      </p:sp>
      <p:sp>
        <p:nvSpPr>
          <p:cNvPr id="180" name="Text Box 197"/>
          <p:cNvSpPr txBox="1">
            <a:spLocks noChangeArrowheads="1"/>
          </p:cNvSpPr>
          <p:nvPr/>
        </p:nvSpPr>
        <p:spPr bwMode="auto">
          <a:xfrm>
            <a:off x="2517775" y="43116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181" name="Text Box 198"/>
          <p:cNvSpPr txBox="1">
            <a:spLocks noChangeArrowheads="1"/>
          </p:cNvSpPr>
          <p:nvPr/>
        </p:nvSpPr>
        <p:spPr bwMode="auto">
          <a:xfrm>
            <a:off x="2514600" y="4816475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FF"/>
                </a:solidFill>
              </a:rPr>
              <a:t>3</a:t>
            </a:r>
          </a:p>
        </p:txBody>
      </p:sp>
      <p:sp>
        <p:nvSpPr>
          <p:cNvPr id="182" name="Text Box 199"/>
          <p:cNvSpPr txBox="1">
            <a:spLocks noChangeArrowheads="1"/>
          </p:cNvSpPr>
          <p:nvPr/>
        </p:nvSpPr>
        <p:spPr bwMode="auto">
          <a:xfrm>
            <a:off x="3640138" y="4349750"/>
            <a:ext cx="382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4597943" y="3716338"/>
            <a:ext cx="7399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769593" y="103112"/>
            <a:ext cx="2824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543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  <p:bldP spid="172" grpId="0"/>
      <p:bldP spid="174" grpId="0"/>
      <p:bldP spid="175" grpId="0"/>
      <p:bldP spid="176" grpId="0"/>
      <p:bldP spid="180" grpId="0"/>
      <p:bldP spid="181" grpId="0"/>
      <p:bldP spid="1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8101" y="844952"/>
            <a:ext cx="5775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- dặn dò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8741" y="1569489"/>
            <a:ext cx="96532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4/ b, d/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8/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745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1982" y="404486"/>
            <a:ext cx="8133400" cy="1015663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r"/>
            <a:r>
              <a:rPr lang="en-US" sz="60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6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6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6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8648" y="1723172"/>
            <a:ext cx="6709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7278" y="2735645"/>
                <a:ext cx="3013655" cy="124880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……….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8" y="2735645"/>
                <a:ext cx="3013655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50052" y="2735581"/>
                <a:ext cx="3026534" cy="124482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……….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052" y="2735581"/>
                <a:ext cx="3026534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07982" y="2735581"/>
                <a:ext cx="2975020" cy="124476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……….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982" y="2735581"/>
                <a:ext cx="2975020" cy="124476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738648" y="4610637"/>
            <a:ext cx="87189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i="1" dirty="0" err="1" smtClean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 smtClean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ln w="0"/>
                <a:solidFill>
                  <a:srgbClr val="7A466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021981" y="2891842"/>
                <a:ext cx="85976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981" y="2891842"/>
                <a:ext cx="859763" cy="7694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866909" y="2891842"/>
                <a:ext cx="7897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909" y="2891842"/>
                <a:ext cx="789709" cy="7694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42646" y="2891842"/>
                <a:ext cx="50569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646" y="2891842"/>
                <a:ext cx="505691" cy="7694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7279" y="1507727"/>
                <a:ext cx="811370" cy="1015663"/>
              </a:xfrm>
              <a:prstGeom prst="rect">
                <a:avLst/>
              </a:prstGeom>
              <a:ln w="3810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&gt;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&lt;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1507727"/>
                <a:ext cx="811370" cy="101566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009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10" grpId="0" animBg="1"/>
      <p:bldP spid="11" grpId="0"/>
      <p:bldP spid="12" grpId="0"/>
      <p:bldP spid="13" grpId="0"/>
      <p:bldP spid="14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4525231" y="1668379"/>
            <a:ext cx="311668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429442" y="2628873"/>
            <a:ext cx="200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4000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337" y="3336759"/>
            <a:ext cx="9464842" cy="2149642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SỐ THẬP PHÂN</a:t>
            </a:r>
            <a:endParaRPr lang="en-US" sz="40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55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9"/>
          <p:cNvSpPr>
            <a:spLocks noChangeArrowheads="1"/>
          </p:cNvSpPr>
          <p:nvPr/>
        </p:nvSpPr>
        <p:spPr bwMode="auto">
          <a:xfrm>
            <a:off x="1692275" y="3716338"/>
            <a:ext cx="1223963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5" name="Oval 70"/>
          <p:cNvSpPr>
            <a:spLocks noChangeArrowheads="1"/>
          </p:cNvSpPr>
          <p:nvPr/>
        </p:nvSpPr>
        <p:spPr bwMode="auto">
          <a:xfrm>
            <a:off x="1725613" y="2382838"/>
            <a:ext cx="1223962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6" name="Oval 64"/>
          <p:cNvSpPr>
            <a:spLocks noChangeArrowheads="1"/>
          </p:cNvSpPr>
          <p:nvPr/>
        </p:nvSpPr>
        <p:spPr bwMode="auto">
          <a:xfrm>
            <a:off x="1692275" y="5070475"/>
            <a:ext cx="1223963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539750" y="1157652"/>
            <a:ext cx="38465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tx2"/>
                </a:solidFill>
              </a:rPr>
              <a:t>Đọc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</a:rPr>
              <a:t>các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</a:rPr>
              <a:t>phân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</a:rPr>
              <a:t>số</a:t>
            </a:r>
            <a:r>
              <a:rPr lang="en-US" altLang="en-US" sz="2800" b="1" dirty="0">
                <a:solidFill>
                  <a:schemeClr val="tx2"/>
                </a:solidFill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</a:rPr>
              <a:t>sau</a:t>
            </a:r>
            <a:r>
              <a:rPr lang="en-US" altLang="en-US" sz="2800" b="1" dirty="0">
                <a:solidFill>
                  <a:schemeClr val="tx2"/>
                </a:solidFill>
              </a:rPr>
              <a:t>:</a:t>
            </a:r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1951038" y="1816100"/>
            <a:ext cx="720725" cy="1066800"/>
            <a:chOff x="805" y="1144"/>
            <a:chExt cx="454" cy="672"/>
          </a:xfrm>
        </p:grpSpPr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822" y="1144"/>
              <a:ext cx="40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3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10</a:t>
              </a:r>
            </a:p>
          </p:txBody>
        </p:sp>
        <p:sp>
          <p:nvSpPr>
            <p:cNvPr id="10" name="Line 51"/>
            <p:cNvSpPr>
              <a:spLocks noChangeShapeType="1"/>
            </p:cNvSpPr>
            <p:nvPr/>
          </p:nvSpPr>
          <p:spPr bwMode="auto">
            <a:xfrm>
              <a:off x="805" y="1480"/>
              <a:ext cx="45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1860550" y="3141663"/>
            <a:ext cx="860425" cy="1066800"/>
            <a:chOff x="1675" y="1117"/>
            <a:chExt cx="542" cy="672"/>
          </a:xfrm>
        </p:grpSpPr>
        <p:sp>
          <p:nvSpPr>
            <p:cNvPr id="12" name="Text Box 49"/>
            <p:cNvSpPr txBox="1">
              <a:spLocks noChangeArrowheads="1"/>
            </p:cNvSpPr>
            <p:nvPr/>
          </p:nvSpPr>
          <p:spPr bwMode="auto">
            <a:xfrm>
              <a:off x="1675" y="1117"/>
              <a:ext cx="54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5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100</a:t>
              </a:r>
            </a:p>
          </p:txBody>
        </p:sp>
        <p:sp>
          <p:nvSpPr>
            <p:cNvPr id="13" name="Line 52"/>
            <p:cNvSpPr>
              <a:spLocks noChangeShapeType="1"/>
            </p:cNvSpPr>
            <p:nvPr/>
          </p:nvSpPr>
          <p:spPr bwMode="auto">
            <a:xfrm>
              <a:off x="1691" y="1456"/>
              <a:ext cx="499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1727200" y="4508500"/>
            <a:ext cx="1087438" cy="1066800"/>
            <a:chOff x="2491" y="1117"/>
            <a:chExt cx="685" cy="672"/>
          </a:xfrm>
        </p:grpSpPr>
        <p:sp>
          <p:nvSpPr>
            <p:cNvPr id="15" name="Text Box 50"/>
            <p:cNvSpPr txBox="1">
              <a:spLocks noChangeArrowheads="1"/>
            </p:cNvSpPr>
            <p:nvPr/>
          </p:nvSpPr>
          <p:spPr bwMode="auto">
            <a:xfrm>
              <a:off x="2491" y="1117"/>
              <a:ext cx="684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17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1000</a:t>
              </a:r>
            </a:p>
          </p:txBody>
        </p:sp>
        <p:sp>
          <p:nvSpPr>
            <p:cNvPr id="16" name="Line 53"/>
            <p:cNvSpPr>
              <a:spLocks noChangeShapeType="1"/>
            </p:cNvSpPr>
            <p:nvPr/>
          </p:nvSpPr>
          <p:spPr bwMode="auto">
            <a:xfrm>
              <a:off x="2494" y="1468"/>
              <a:ext cx="682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3424238" y="2035175"/>
            <a:ext cx="2263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Ba phần mười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3422650" y="3429000"/>
            <a:ext cx="304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Năm phần một trăm</a:t>
            </a:r>
          </a:p>
        </p:txBody>
      </p:sp>
      <p:sp>
        <p:nvSpPr>
          <p:cNvPr id="19" name="Text Box 60"/>
          <p:cNvSpPr txBox="1">
            <a:spLocks noChangeArrowheads="1"/>
          </p:cNvSpPr>
          <p:nvPr/>
        </p:nvSpPr>
        <p:spPr bwMode="auto">
          <a:xfrm>
            <a:off x="3444875" y="4797425"/>
            <a:ext cx="393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Mười bảy phần một nghìn</a:t>
            </a:r>
          </a:p>
        </p:txBody>
      </p:sp>
      <p:sp>
        <p:nvSpPr>
          <p:cNvPr id="20" name="AutoShape 61"/>
          <p:cNvSpPr>
            <a:spLocks noChangeArrowheads="1"/>
          </p:cNvSpPr>
          <p:nvPr/>
        </p:nvSpPr>
        <p:spPr bwMode="auto">
          <a:xfrm>
            <a:off x="4211638" y="2636838"/>
            <a:ext cx="4248150" cy="2447925"/>
          </a:xfrm>
          <a:prstGeom prst="cloudCallout">
            <a:avLst>
              <a:gd name="adj1" fmla="val -67190"/>
              <a:gd name="adj2" fmla="val -2451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tx1"/>
              </a:solidFill>
            </a:endParaRPr>
          </a:p>
        </p:txBody>
      </p:sp>
      <p:sp>
        <p:nvSpPr>
          <p:cNvPr id="21" name="Text Box 62"/>
          <p:cNvSpPr txBox="1">
            <a:spLocks noChangeArrowheads="1"/>
          </p:cNvSpPr>
          <p:nvPr/>
        </p:nvSpPr>
        <p:spPr bwMode="auto">
          <a:xfrm>
            <a:off x="4337050" y="3206750"/>
            <a:ext cx="40322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en-US" altLang="en-US" sz="2800">
                <a:solidFill>
                  <a:srgbClr val="0000FF"/>
                </a:solidFill>
              </a:rPr>
              <a:t>Em có nhận xét gì về mẫu số của ba phân số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4427538" y="3213100"/>
            <a:ext cx="367347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en-US" altLang="en-US" sz="2800" dirty="0" err="1">
                <a:solidFill>
                  <a:srgbClr val="0000FF"/>
                </a:solidFill>
              </a:rPr>
              <a:t>Mẫu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</a:p>
          <a:p>
            <a:pPr algn="ctr" eaLnBrk="1" hangingPunct="1">
              <a:lnSpc>
                <a:spcPct val="125000"/>
              </a:lnSpc>
            </a:pPr>
            <a:r>
              <a:rPr lang="en-US" altLang="en-US" sz="2800" dirty="0">
                <a:solidFill>
                  <a:srgbClr val="0000FF"/>
                </a:solidFill>
              </a:rPr>
              <a:t>10; 100; 1000...</a:t>
            </a:r>
          </a:p>
        </p:txBody>
      </p:sp>
      <p:sp>
        <p:nvSpPr>
          <p:cNvPr id="23" name="AutoShape 71"/>
          <p:cNvSpPr>
            <a:spLocks noChangeArrowheads="1"/>
          </p:cNvSpPr>
          <p:nvPr/>
        </p:nvSpPr>
        <p:spPr bwMode="auto">
          <a:xfrm>
            <a:off x="4140200" y="1844675"/>
            <a:ext cx="4500563" cy="2520950"/>
          </a:xfrm>
          <a:prstGeom prst="cloudCallout">
            <a:avLst>
              <a:gd name="adj1" fmla="val -68838"/>
              <a:gd name="adj2" fmla="val 781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tx1"/>
              </a:solidFill>
            </a:endParaRPr>
          </a:p>
        </p:txBody>
      </p:sp>
      <p:sp>
        <p:nvSpPr>
          <p:cNvPr id="24" name="Rectangle 72"/>
          <p:cNvSpPr>
            <a:spLocks noChangeArrowheads="1"/>
          </p:cNvSpPr>
          <p:nvPr/>
        </p:nvSpPr>
        <p:spPr bwMode="auto">
          <a:xfrm>
            <a:off x="4572000" y="2311400"/>
            <a:ext cx="360045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US" altLang="en-US" b="1" i="1" dirty="0" err="1">
                <a:solidFill>
                  <a:srgbClr val="00CC00"/>
                </a:solidFill>
              </a:rPr>
              <a:t>Các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phân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số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có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mẫu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số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là</a:t>
            </a:r>
            <a:r>
              <a:rPr lang="en-US" altLang="en-US" b="1" i="1" dirty="0">
                <a:solidFill>
                  <a:srgbClr val="00CC00"/>
                </a:solidFill>
              </a:rPr>
              <a:t> 10, 100, 1000... </a:t>
            </a:r>
            <a:r>
              <a:rPr lang="en-US" altLang="en-US" b="1" i="1" dirty="0" err="1">
                <a:solidFill>
                  <a:srgbClr val="00CC00"/>
                </a:solidFill>
              </a:rPr>
              <a:t>gọi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là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rgbClr val="00CC00"/>
                </a:solidFill>
              </a:rPr>
              <a:t>các</a:t>
            </a:r>
            <a:r>
              <a:rPr lang="en-US" altLang="en-US" b="1" i="1" dirty="0">
                <a:solidFill>
                  <a:srgbClr val="00CC00"/>
                </a:solidFill>
              </a:rPr>
              <a:t> </a:t>
            </a:r>
            <a:r>
              <a:rPr lang="en-US" altLang="en-US" b="1" i="1" dirty="0" err="1">
                <a:solidFill>
                  <a:schemeClr val="folHlink"/>
                </a:solidFill>
              </a:rPr>
              <a:t>phân</a:t>
            </a:r>
            <a:r>
              <a:rPr lang="en-US" altLang="en-US" b="1" i="1" dirty="0">
                <a:solidFill>
                  <a:schemeClr val="folHlink"/>
                </a:solidFill>
              </a:rPr>
              <a:t> </a:t>
            </a:r>
            <a:r>
              <a:rPr lang="en-US" altLang="en-US" b="1" i="1" dirty="0" err="1">
                <a:solidFill>
                  <a:schemeClr val="folHlink"/>
                </a:solidFill>
              </a:rPr>
              <a:t>số</a:t>
            </a:r>
            <a:r>
              <a:rPr lang="en-US" altLang="en-US" b="1" i="1" dirty="0">
                <a:solidFill>
                  <a:schemeClr val="folHlink"/>
                </a:solidFill>
              </a:rPr>
              <a:t> </a:t>
            </a:r>
            <a:r>
              <a:rPr lang="en-US" altLang="en-US" b="1" i="1" dirty="0" err="1">
                <a:solidFill>
                  <a:schemeClr val="folHlink"/>
                </a:solidFill>
              </a:rPr>
              <a:t>thập</a:t>
            </a:r>
            <a:r>
              <a:rPr lang="en-US" altLang="en-US" b="1" i="1" dirty="0">
                <a:solidFill>
                  <a:schemeClr val="folHlink"/>
                </a:solidFill>
              </a:rPr>
              <a:t> </a:t>
            </a:r>
            <a:r>
              <a:rPr lang="en-US" altLang="en-US" b="1" i="1" dirty="0" err="1">
                <a:solidFill>
                  <a:schemeClr val="folHlink"/>
                </a:solidFill>
              </a:rPr>
              <a:t>phân</a:t>
            </a:r>
            <a:endParaRPr lang="en-US" altLang="en-US" b="1" i="1" dirty="0">
              <a:solidFill>
                <a:schemeClr val="folHlink"/>
              </a:solidFill>
            </a:endParaRPr>
          </a:p>
        </p:txBody>
      </p:sp>
      <p:grpSp>
        <p:nvGrpSpPr>
          <p:cNvPr id="25" name="Group 75"/>
          <p:cNvGrpSpPr>
            <a:grpSpLocks/>
          </p:cNvGrpSpPr>
          <p:nvPr/>
        </p:nvGrpSpPr>
        <p:grpSpPr bwMode="auto">
          <a:xfrm>
            <a:off x="4249738" y="4292600"/>
            <a:ext cx="3313112" cy="2016125"/>
            <a:chOff x="2677" y="2704"/>
            <a:chExt cx="2087" cy="1270"/>
          </a:xfrm>
        </p:grpSpPr>
        <p:sp>
          <p:nvSpPr>
            <p:cNvPr id="26" name="AutoShape 73"/>
            <p:cNvSpPr>
              <a:spLocks noChangeArrowheads="1"/>
            </p:cNvSpPr>
            <p:nvPr/>
          </p:nvSpPr>
          <p:spPr bwMode="auto">
            <a:xfrm>
              <a:off x="2699" y="2704"/>
              <a:ext cx="1996" cy="1270"/>
            </a:xfrm>
            <a:prstGeom prst="upArrowCallout">
              <a:avLst>
                <a:gd name="adj1" fmla="val 37327"/>
                <a:gd name="adj2" fmla="val 40237"/>
                <a:gd name="adj3" fmla="val 24565"/>
                <a:gd name="adj4" fmla="val 66667"/>
              </a:avLst>
            </a:prstGeom>
            <a:solidFill>
              <a:srgbClr val="FFFF99"/>
            </a:solidFill>
            <a:ln w="19050" cap="rnd">
              <a:solidFill>
                <a:schemeClr val="accent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7" name="Text Box 74"/>
            <p:cNvSpPr txBox="1">
              <a:spLocks noChangeArrowheads="1"/>
            </p:cNvSpPr>
            <p:nvPr/>
          </p:nvSpPr>
          <p:spPr bwMode="auto">
            <a:xfrm>
              <a:off x="2677" y="3270"/>
              <a:ext cx="2087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dirty="0" err="1" smtClean="0"/>
                <a:t>Hãy</a:t>
              </a:r>
              <a:r>
                <a:rPr lang="en-US" altLang="en-US" sz="2800" dirty="0" smtClean="0"/>
                <a:t> </a:t>
              </a:r>
              <a:r>
                <a:rPr lang="en-US" altLang="en-US" sz="2800" dirty="0" err="1" smtClean="0"/>
                <a:t>nêu</a:t>
              </a:r>
              <a:r>
                <a:rPr lang="en-US" altLang="en-US" sz="2800" dirty="0" smtClean="0"/>
                <a:t> </a:t>
              </a:r>
              <a:r>
                <a:rPr lang="en-US" altLang="en-US" sz="2800" dirty="0" err="1"/>
                <a:t>một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phân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thập</a:t>
              </a:r>
              <a:r>
                <a:rPr lang="en-US" altLang="en-US" sz="2800" dirty="0"/>
                <a:t> </a:t>
              </a:r>
              <a:r>
                <a:rPr lang="en-US" altLang="en-US" sz="2800" dirty="0" err="1" smtClean="0"/>
                <a:t>phân</a:t>
              </a:r>
              <a:endParaRPr lang="en-US" altLang="en-US" sz="28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9749" y="76152"/>
            <a:ext cx="9449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51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7" grpId="1"/>
      <p:bldP spid="17" grpId="0"/>
      <p:bldP spid="17" grpId="1"/>
      <p:bldP spid="18" grpId="0"/>
      <p:bldP spid="18" grpId="1"/>
      <p:bldP spid="19" grpId="0"/>
      <p:bldP spid="19" grpId="1"/>
      <p:bldP spid="20" grpId="0" animBg="1"/>
      <p:bldP spid="20" grpId="1" animBg="1"/>
      <p:bldP spid="21" grpId="0"/>
      <p:bldP spid="21" grpId="1"/>
      <p:bldP spid="22" grpId="0"/>
      <p:bldP spid="22" grpId="1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658018" y="1415125"/>
            <a:ext cx="56864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dirty="0" err="1">
                <a:solidFill>
                  <a:srgbClr val="0000FF"/>
                </a:solidFill>
              </a:rPr>
              <a:t>Tìm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phân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số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thập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phân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bằng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phân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số</a:t>
            </a:r>
            <a:endParaRPr lang="en-US" altLang="en-US" sz="2600" dirty="0">
              <a:solidFill>
                <a:srgbClr val="0000FF"/>
              </a:solidFill>
            </a:endParaRPr>
          </a:p>
        </p:txBody>
      </p:sp>
      <p:grpSp>
        <p:nvGrpSpPr>
          <p:cNvPr id="34" name="Group 21"/>
          <p:cNvGrpSpPr>
            <a:grpSpLocks/>
          </p:cNvGrpSpPr>
          <p:nvPr/>
        </p:nvGrpSpPr>
        <p:grpSpPr bwMode="auto">
          <a:xfrm>
            <a:off x="6537225" y="1302433"/>
            <a:ext cx="720725" cy="1066800"/>
            <a:chOff x="805" y="1144"/>
            <a:chExt cx="454" cy="672"/>
          </a:xfrm>
        </p:grpSpPr>
        <p:sp>
          <p:nvSpPr>
            <p:cNvPr id="35" name="Text Box 22"/>
            <p:cNvSpPr txBox="1">
              <a:spLocks noChangeArrowheads="1"/>
            </p:cNvSpPr>
            <p:nvPr/>
          </p:nvSpPr>
          <p:spPr bwMode="auto">
            <a:xfrm>
              <a:off x="893" y="1144"/>
              <a:ext cx="25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3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5</a:t>
              </a:r>
            </a:p>
          </p:txBody>
        </p:sp>
        <p:sp>
          <p:nvSpPr>
            <p:cNvPr id="36" name="Line 23"/>
            <p:cNvSpPr>
              <a:spLocks noChangeShapeType="1"/>
            </p:cNvSpPr>
            <p:nvPr/>
          </p:nvSpPr>
          <p:spPr bwMode="auto">
            <a:xfrm>
              <a:off x="805" y="1480"/>
              <a:ext cx="45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38"/>
          <p:cNvGrpSpPr>
            <a:grpSpLocks/>
          </p:cNvGrpSpPr>
          <p:nvPr/>
        </p:nvGrpSpPr>
        <p:grpSpPr bwMode="auto">
          <a:xfrm>
            <a:off x="2484438" y="2133600"/>
            <a:ext cx="3063875" cy="1071563"/>
            <a:chOff x="1126" y="1794"/>
            <a:chExt cx="1930" cy="675"/>
          </a:xfrm>
        </p:grpSpPr>
        <p:grpSp>
          <p:nvGrpSpPr>
            <p:cNvPr id="38" name="Group 32"/>
            <p:cNvGrpSpPr>
              <a:grpSpLocks/>
            </p:cNvGrpSpPr>
            <p:nvPr/>
          </p:nvGrpSpPr>
          <p:grpSpPr bwMode="auto">
            <a:xfrm>
              <a:off x="1126" y="1797"/>
              <a:ext cx="317" cy="672"/>
              <a:chOff x="1126" y="1797"/>
              <a:chExt cx="317" cy="672"/>
            </a:xfrm>
          </p:grpSpPr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auto">
              <a:xfrm>
                <a:off x="1154" y="1797"/>
                <a:ext cx="258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3</a:t>
                </a:r>
              </a:p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5</a:t>
                </a:r>
              </a:p>
            </p:txBody>
          </p:sp>
          <p:sp>
            <p:nvSpPr>
              <p:cNvPr id="48" name="Line 27"/>
              <p:cNvSpPr>
                <a:spLocks noChangeShapeType="1"/>
              </p:cNvSpPr>
              <p:nvPr/>
            </p:nvSpPr>
            <p:spPr bwMode="auto">
              <a:xfrm>
                <a:off x="1126" y="2133"/>
                <a:ext cx="317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31"/>
            <p:cNvGrpSpPr>
              <a:grpSpLocks/>
            </p:cNvGrpSpPr>
            <p:nvPr/>
          </p:nvGrpSpPr>
          <p:grpSpPr bwMode="auto">
            <a:xfrm>
              <a:off x="1701" y="1797"/>
              <a:ext cx="684" cy="672"/>
              <a:chOff x="1894" y="1842"/>
              <a:chExt cx="684" cy="672"/>
            </a:xfrm>
          </p:grpSpPr>
          <p:sp>
            <p:nvSpPr>
              <p:cNvPr id="45" name="Text Box 29"/>
              <p:cNvSpPr txBox="1">
                <a:spLocks noChangeArrowheads="1"/>
              </p:cNvSpPr>
              <p:nvPr/>
            </p:nvSpPr>
            <p:spPr bwMode="auto">
              <a:xfrm>
                <a:off x="1894" y="1842"/>
                <a:ext cx="684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 dirty="0">
                    <a:solidFill>
                      <a:srgbClr val="CC00FF"/>
                    </a:solidFill>
                  </a:rPr>
                  <a:t>3 x 2</a:t>
                </a:r>
              </a:p>
              <a:p>
                <a:pPr algn="ctr" eaLnBrk="1" hangingPunct="1"/>
                <a:r>
                  <a:rPr lang="en-US" altLang="en-US" sz="3200" b="1" dirty="0">
                    <a:solidFill>
                      <a:srgbClr val="CC00FF"/>
                    </a:solidFill>
                  </a:rPr>
                  <a:t>5 x 2</a:t>
                </a:r>
              </a:p>
            </p:txBody>
          </p:sp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>
                <a:off x="1915" y="2178"/>
                <a:ext cx="635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33"/>
            <p:cNvGrpSpPr>
              <a:grpSpLocks/>
            </p:cNvGrpSpPr>
            <p:nvPr/>
          </p:nvGrpSpPr>
          <p:grpSpPr bwMode="auto">
            <a:xfrm>
              <a:off x="2656" y="1794"/>
              <a:ext cx="400" cy="672"/>
              <a:chOff x="1083" y="1797"/>
              <a:chExt cx="400" cy="672"/>
            </a:xfrm>
          </p:grpSpPr>
          <p:sp>
            <p:nvSpPr>
              <p:cNvPr id="43" name="Text Box 34"/>
              <p:cNvSpPr txBox="1">
                <a:spLocks noChangeArrowheads="1"/>
              </p:cNvSpPr>
              <p:nvPr/>
            </p:nvSpPr>
            <p:spPr bwMode="auto">
              <a:xfrm>
                <a:off x="1083" y="1797"/>
                <a:ext cx="400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/>
                  <a:t>6</a:t>
                </a:r>
              </a:p>
              <a:p>
                <a:pPr algn="ctr" eaLnBrk="1" hangingPunct="1"/>
                <a:r>
                  <a:rPr lang="en-US" altLang="en-US" sz="3200" b="1"/>
                  <a:t>10</a:t>
                </a:r>
              </a:p>
            </p:txBody>
          </p:sp>
          <p:sp>
            <p:nvSpPr>
              <p:cNvPr id="44" name="Line 35"/>
              <p:cNvSpPr>
                <a:spLocks noChangeShapeType="1"/>
              </p:cNvSpPr>
              <p:nvPr/>
            </p:nvSpPr>
            <p:spPr bwMode="auto">
              <a:xfrm>
                <a:off x="1126" y="2133"/>
                <a:ext cx="317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" name="Text Box 36"/>
            <p:cNvSpPr txBox="1">
              <a:spLocks noChangeArrowheads="1"/>
            </p:cNvSpPr>
            <p:nvPr/>
          </p:nvSpPr>
          <p:spPr bwMode="auto">
            <a:xfrm>
              <a:off x="1450" y="1969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42" name="Text Box 37"/>
            <p:cNvSpPr txBox="1">
              <a:spLocks noChangeArrowheads="1"/>
            </p:cNvSpPr>
            <p:nvPr/>
          </p:nvSpPr>
          <p:spPr bwMode="auto">
            <a:xfrm>
              <a:off x="2402" y="1967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</p:grpSp>
      <p:grpSp>
        <p:nvGrpSpPr>
          <p:cNvPr id="49" name="Group 64"/>
          <p:cNvGrpSpPr>
            <a:grpSpLocks/>
          </p:cNvGrpSpPr>
          <p:nvPr/>
        </p:nvGrpSpPr>
        <p:grpSpPr bwMode="auto">
          <a:xfrm>
            <a:off x="2051050" y="3365500"/>
            <a:ext cx="3235325" cy="1071563"/>
            <a:chOff x="2472" y="3158"/>
            <a:chExt cx="2038" cy="675"/>
          </a:xfrm>
        </p:grpSpPr>
        <p:grpSp>
          <p:nvGrpSpPr>
            <p:cNvPr id="50" name="Group 40"/>
            <p:cNvGrpSpPr>
              <a:grpSpLocks/>
            </p:cNvGrpSpPr>
            <p:nvPr/>
          </p:nvGrpSpPr>
          <p:grpSpPr bwMode="auto">
            <a:xfrm>
              <a:off x="2472" y="3161"/>
              <a:ext cx="317" cy="672"/>
              <a:chOff x="1126" y="1797"/>
              <a:chExt cx="317" cy="672"/>
            </a:xfrm>
          </p:grpSpPr>
          <p:sp>
            <p:nvSpPr>
              <p:cNvPr id="59" name="Text Box 41"/>
              <p:cNvSpPr txBox="1">
                <a:spLocks noChangeArrowheads="1"/>
              </p:cNvSpPr>
              <p:nvPr/>
            </p:nvSpPr>
            <p:spPr bwMode="auto">
              <a:xfrm>
                <a:off x="1154" y="1797"/>
                <a:ext cx="258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7</a:t>
                </a:r>
              </a:p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4</a:t>
                </a:r>
              </a:p>
            </p:txBody>
          </p:sp>
          <p:sp>
            <p:nvSpPr>
              <p:cNvPr id="60" name="Line 42"/>
              <p:cNvSpPr>
                <a:spLocks noChangeShapeType="1"/>
              </p:cNvSpPr>
              <p:nvPr/>
            </p:nvSpPr>
            <p:spPr bwMode="auto">
              <a:xfrm>
                <a:off x="1126" y="2133"/>
                <a:ext cx="317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" name="Group 43"/>
            <p:cNvGrpSpPr>
              <a:grpSpLocks/>
            </p:cNvGrpSpPr>
            <p:nvPr/>
          </p:nvGrpSpPr>
          <p:grpSpPr bwMode="auto">
            <a:xfrm>
              <a:off x="2976" y="3161"/>
              <a:ext cx="826" cy="672"/>
              <a:chOff x="1823" y="1842"/>
              <a:chExt cx="826" cy="672"/>
            </a:xfrm>
          </p:grpSpPr>
          <p:sp>
            <p:nvSpPr>
              <p:cNvPr id="57" name="Text Box 44"/>
              <p:cNvSpPr txBox="1">
                <a:spLocks noChangeArrowheads="1"/>
              </p:cNvSpPr>
              <p:nvPr/>
            </p:nvSpPr>
            <p:spPr bwMode="auto">
              <a:xfrm>
                <a:off x="1823" y="1842"/>
                <a:ext cx="826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7 x 25</a:t>
                </a:r>
              </a:p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4 x 25</a:t>
                </a:r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>
                <a:off x="1915" y="2178"/>
                <a:ext cx="635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>
              <a:off x="3967" y="3158"/>
              <a:ext cx="543" cy="672"/>
              <a:chOff x="3931" y="3158"/>
              <a:chExt cx="543" cy="672"/>
            </a:xfrm>
          </p:grpSpPr>
          <p:sp>
            <p:nvSpPr>
              <p:cNvPr id="55" name="Text Box 47"/>
              <p:cNvSpPr txBox="1">
                <a:spLocks noChangeArrowheads="1"/>
              </p:cNvSpPr>
              <p:nvPr/>
            </p:nvSpPr>
            <p:spPr bwMode="auto">
              <a:xfrm>
                <a:off x="3931" y="3158"/>
                <a:ext cx="542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/>
                  <a:t>175</a:t>
                </a:r>
              </a:p>
              <a:p>
                <a:pPr algn="ctr" eaLnBrk="1" hangingPunct="1"/>
                <a:r>
                  <a:rPr lang="en-US" altLang="en-US" sz="3200" b="1"/>
                  <a:t>100</a:t>
                </a:r>
              </a:p>
            </p:txBody>
          </p:sp>
          <p:sp>
            <p:nvSpPr>
              <p:cNvPr id="56" name="Line 48"/>
              <p:cNvSpPr>
                <a:spLocks noChangeShapeType="1"/>
              </p:cNvSpPr>
              <p:nvPr/>
            </p:nvSpPr>
            <p:spPr bwMode="auto">
              <a:xfrm>
                <a:off x="3961" y="3494"/>
                <a:ext cx="513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Text Box 49"/>
            <p:cNvSpPr txBox="1">
              <a:spLocks noChangeArrowheads="1"/>
            </p:cNvSpPr>
            <p:nvPr/>
          </p:nvSpPr>
          <p:spPr bwMode="auto">
            <a:xfrm>
              <a:off x="2796" y="3333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48" y="3331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</p:grpSp>
      <p:grpSp>
        <p:nvGrpSpPr>
          <p:cNvPr id="61" name="Group 63"/>
          <p:cNvGrpSpPr>
            <a:grpSpLocks/>
          </p:cNvGrpSpPr>
          <p:nvPr/>
        </p:nvGrpSpPr>
        <p:grpSpPr bwMode="auto">
          <a:xfrm>
            <a:off x="1908175" y="4870450"/>
            <a:ext cx="3889375" cy="1071563"/>
            <a:chOff x="2290" y="3818"/>
            <a:chExt cx="2450" cy="675"/>
          </a:xfrm>
        </p:grpSpPr>
        <p:grpSp>
          <p:nvGrpSpPr>
            <p:cNvPr id="62" name="Group 52"/>
            <p:cNvGrpSpPr>
              <a:grpSpLocks/>
            </p:cNvGrpSpPr>
            <p:nvPr/>
          </p:nvGrpSpPr>
          <p:grpSpPr bwMode="auto">
            <a:xfrm>
              <a:off x="2290" y="3821"/>
              <a:ext cx="542" cy="672"/>
              <a:chOff x="1012" y="1797"/>
              <a:chExt cx="542" cy="672"/>
            </a:xfrm>
          </p:grpSpPr>
          <p:sp>
            <p:nvSpPr>
              <p:cNvPr id="70" name="Text Box 53"/>
              <p:cNvSpPr txBox="1">
                <a:spLocks noChangeArrowheads="1"/>
              </p:cNvSpPr>
              <p:nvPr/>
            </p:nvSpPr>
            <p:spPr bwMode="auto">
              <a:xfrm>
                <a:off x="1012" y="1797"/>
                <a:ext cx="542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20</a:t>
                </a:r>
              </a:p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125</a:t>
                </a:r>
              </a:p>
            </p:txBody>
          </p:sp>
          <p:sp>
            <p:nvSpPr>
              <p:cNvPr id="71" name="Line 54"/>
              <p:cNvSpPr>
                <a:spLocks noChangeShapeType="1"/>
              </p:cNvSpPr>
              <p:nvPr/>
            </p:nvSpPr>
            <p:spPr bwMode="auto">
              <a:xfrm>
                <a:off x="1126" y="2133"/>
                <a:ext cx="317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Text Box 56"/>
            <p:cNvSpPr txBox="1">
              <a:spLocks noChangeArrowheads="1"/>
            </p:cNvSpPr>
            <p:nvPr/>
          </p:nvSpPr>
          <p:spPr bwMode="auto">
            <a:xfrm>
              <a:off x="2944" y="3821"/>
              <a:ext cx="9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 dirty="0">
                  <a:solidFill>
                    <a:srgbClr val="CC00FF"/>
                  </a:solidFill>
                </a:rPr>
                <a:t>20 x 8</a:t>
              </a:r>
            </a:p>
            <a:p>
              <a:pPr algn="ctr" eaLnBrk="1" hangingPunct="1"/>
              <a:r>
                <a:rPr lang="en-US" altLang="en-US" sz="3200" b="1" dirty="0">
                  <a:solidFill>
                    <a:srgbClr val="CC00FF"/>
                  </a:solidFill>
                </a:rPr>
                <a:t>125 x 8</a:t>
              </a:r>
            </a:p>
          </p:txBody>
        </p:sp>
        <p:sp>
          <p:nvSpPr>
            <p:cNvPr id="64" name="Line 57"/>
            <p:cNvSpPr>
              <a:spLocks noChangeShapeType="1"/>
            </p:cNvSpPr>
            <p:nvPr/>
          </p:nvSpPr>
          <p:spPr bwMode="auto">
            <a:xfrm>
              <a:off x="3010" y="4157"/>
              <a:ext cx="877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5" name="Group 58"/>
            <p:cNvGrpSpPr>
              <a:grpSpLocks/>
            </p:cNvGrpSpPr>
            <p:nvPr/>
          </p:nvGrpSpPr>
          <p:grpSpPr bwMode="auto">
            <a:xfrm>
              <a:off x="4056" y="3818"/>
              <a:ext cx="684" cy="672"/>
              <a:chOff x="3860" y="3158"/>
              <a:chExt cx="684" cy="672"/>
            </a:xfrm>
          </p:grpSpPr>
          <p:sp>
            <p:nvSpPr>
              <p:cNvPr id="68" name="Text Box 59"/>
              <p:cNvSpPr txBox="1">
                <a:spLocks noChangeArrowheads="1"/>
              </p:cNvSpPr>
              <p:nvPr/>
            </p:nvSpPr>
            <p:spPr bwMode="auto">
              <a:xfrm>
                <a:off x="3860" y="3158"/>
                <a:ext cx="684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/>
                  <a:t>160</a:t>
                </a:r>
              </a:p>
              <a:p>
                <a:pPr algn="ctr" eaLnBrk="1" hangingPunct="1"/>
                <a:r>
                  <a:rPr lang="en-US" altLang="en-US" sz="3200" b="1"/>
                  <a:t>1000</a:t>
                </a:r>
              </a:p>
            </p:txBody>
          </p:sp>
          <p:sp>
            <p:nvSpPr>
              <p:cNvPr id="69" name="Line 60"/>
              <p:cNvSpPr>
                <a:spLocks noChangeShapeType="1"/>
              </p:cNvSpPr>
              <p:nvPr/>
            </p:nvSpPr>
            <p:spPr bwMode="auto">
              <a:xfrm>
                <a:off x="3961" y="3494"/>
                <a:ext cx="513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Text Box 61"/>
            <p:cNvSpPr txBox="1">
              <a:spLocks noChangeArrowheads="1"/>
            </p:cNvSpPr>
            <p:nvPr/>
          </p:nvSpPr>
          <p:spPr bwMode="auto">
            <a:xfrm>
              <a:off x="2752" y="3993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  <p:sp>
          <p:nvSpPr>
            <p:cNvPr id="67" name="Text Box 62"/>
            <p:cNvSpPr txBox="1">
              <a:spLocks noChangeArrowheads="1"/>
            </p:cNvSpPr>
            <p:nvPr/>
          </p:nvSpPr>
          <p:spPr bwMode="auto">
            <a:xfrm>
              <a:off x="3908" y="3991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CC00CC"/>
                  </a:solidFill>
                </a:rPr>
                <a:t>=</a:t>
              </a:r>
            </a:p>
          </p:txBody>
        </p:sp>
      </p:grpSp>
      <p:grpSp>
        <p:nvGrpSpPr>
          <p:cNvPr id="72" name="Group 78"/>
          <p:cNvGrpSpPr>
            <a:grpSpLocks/>
          </p:cNvGrpSpPr>
          <p:nvPr/>
        </p:nvGrpSpPr>
        <p:grpSpPr bwMode="auto">
          <a:xfrm>
            <a:off x="1006475" y="3108325"/>
            <a:ext cx="792163" cy="1439863"/>
            <a:chOff x="657" y="2387"/>
            <a:chExt cx="499" cy="907"/>
          </a:xfrm>
        </p:grpSpPr>
        <p:sp>
          <p:nvSpPr>
            <p:cNvPr id="73" name="Oval 68"/>
            <p:cNvSpPr>
              <a:spLocks noChangeArrowheads="1"/>
            </p:cNvSpPr>
            <p:nvPr/>
          </p:nvSpPr>
          <p:spPr bwMode="auto">
            <a:xfrm>
              <a:off x="657" y="2387"/>
              <a:ext cx="499" cy="907"/>
            </a:xfrm>
            <a:prstGeom prst="ellipse">
              <a:avLst/>
            </a:prstGeom>
            <a:gradFill rotWithShape="1">
              <a:gsLst>
                <a:gs pos="0">
                  <a:srgbClr val="FFFFCC"/>
                </a:gs>
                <a:gs pos="50000">
                  <a:srgbClr val="FFFF00"/>
                </a:gs>
                <a:gs pos="100000">
                  <a:srgbClr val="FFFFCC"/>
                </a:gs>
              </a:gsLst>
              <a:lin ang="27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74" name="Text Box 71"/>
            <p:cNvSpPr txBox="1">
              <a:spLocks noChangeArrowheads="1"/>
            </p:cNvSpPr>
            <p:nvPr/>
          </p:nvSpPr>
          <p:spPr bwMode="auto">
            <a:xfrm>
              <a:off x="791" y="2523"/>
              <a:ext cx="25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7</a:t>
              </a:r>
            </a:p>
            <a:p>
              <a:pPr algn="ctr" eaLnBrk="1" hangingPunct="1"/>
              <a:r>
                <a:rPr lang="en-US" altLang="en-US" sz="3200" b="1">
                  <a:solidFill>
                    <a:srgbClr val="CC00FF"/>
                  </a:solidFill>
                </a:rPr>
                <a:t>4</a:t>
              </a:r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784" y="2859"/>
              <a:ext cx="272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77"/>
          <p:cNvGrpSpPr>
            <a:grpSpLocks/>
          </p:cNvGrpSpPr>
          <p:nvPr/>
        </p:nvGrpSpPr>
        <p:grpSpPr bwMode="auto">
          <a:xfrm>
            <a:off x="900113" y="4654550"/>
            <a:ext cx="936625" cy="1439863"/>
            <a:chOff x="793" y="3294"/>
            <a:chExt cx="590" cy="907"/>
          </a:xfrm>
        </p:grpSpPr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793" y="3294"/>
              <a:ext cx="590" cy="907"/>
            </a:xfrm>
            <a:prstGeom prst="ellipse">
              <a:avLst/>
            </a:prstGeom>
            <a:gradFill rotWithShape="1">
              <a:gsLst>
                <a:gs pos="0">
                  <a:srgbClr val="FFFFCC"/>
                </a:gs>
                <a:gs pos="50000">
                  <a:srgbClr val="FFFF00"/>
                </a:gs>
                <a:gs pos="100000">
                  <a:srgbClr val="FFFFCC"/>
                </a:gs>
              </a:gsLst>
              <a:lin ang="2700000" scaled="1"/>
            </a:gra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grpSp>
          <p:nvGrpSpPr>
            <p:cNvPr id="78" name="Group 76"/>
            <p:cNvGrpSpPr>
              <a:grpSpLocks/>
            </p:cNvGrpSpPr>
            <p:nvPr/>
          </p:nvGrpSpPr>
          <p:grpSpPr bwMode="auto">
            <a:xfrm>
              <a:off x="809" y="3421"/>
              <a:ext cx="542" cy="672"/>
              <a:chOff x="785" y="3430"/>
              <a:chExt cx="542" cy="672"/>
            </a:xfrm>
          </p:grpSpPr>
          <p:sp>
            <p:nvSpPr>
              <p:cNvPr id="79" name="Text Box 74"/>
              <p:cNvSpPr txBox="1">
                <a:spLocks noChangeArrowheads="1"/>
              </p:cNvSpPr>
              <p:nvPr/>
            </p:nvSpPr>
            <p:spPr bwMode="auto">
              <a:xfrm>
                <a:off x="785" y="3430"/>
                <a:ext cx="542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20</a:t>
                </a:r>
              </a:p>
              <a:p>
                <a:pPr algn="ctr" eaLnBrk="1" hangingPunct="1"/>
                <a:r>
                  <a:rPr lang="en-US" altLang="en-US" sz="3200" b="1">
                    <a:solidFill>
                      <a:srgbClr val="CC00FF"/>
                    </a:solidFill>
                  </a:rPr>
                  <a:t>125</a:t>
                </a:r>
              </a:p>
            </p:txBody>
          </p:sp>
          <p:sp>
            <p:nvSpPr>
              <p:cNvPr id="80" name="Line 75"/>
              <p:cNvSpPr>
                <a:spLocks noChangeShapeType="1"/>
              </p:cNvSpPr>
              <p:nvPr/>
            </p:nvSpPr>
            <p:spPr bwMode="auto">
              <a:xfrm>
                <a:off x="860" y="3766"/>
                <a:ext cx="399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" name="AutoShape 79"/>
          <p:cNvSpPr>
            <a:spLocks noChangeArrowheads="1"/>
          </p:cNvSpPr>
          <p:nvPr/>
        </p:nvSpPr>
        <p:spPr bwMode="auto">
          <a:xfrm>
            <a:off x="5724525" y="2852738"/>
            <a:ext cx="3276600" cy="2809875"/>
          </a:xfrm>
          <a:prstGeom prst="cloudCallout">
            <a:avLst>
              <a:gd name="adj1" fmla="val -48981"/>
              <a:gd name="adj2" fmla="val -745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chemeClr val="tx1"/>
              </a:solidFill>
            </a:endParaRPr>
          </a:p>
        </p:txBody>
      </p:sp>
      <p:sp>
        <p:nvSpPr>
          <p:cNvPr id="82" name="Text Box 80"/>
          <p:cNvSpPr txBox="1">
            <a:spLocks noChangeArrowheads="1"/>
          </p:cNvSpPr>
          <p:nvPr/>
        </p:nvSpPr>
        <p:spPr bwMode="auto">
          <a:xfrm>
            <a:off x="6030913" y="3175000"/>
            <a:ext cx="27368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en-US" altLang="en-US" b="1" i="1" dirty="0" err="1">
                <a:solidFill>
                  <a:srgbClr val="3399FF"/>
                </a:solidFill>
              </a:rPr>
              <a:t>Các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3399FF"/>
                </a:solidFill>
              </a:rPr>
              <a:t>phân</a:t>
            </a:r>
            <a:r>
              <a:rPr lang="en-US" altLang="en-US" b="1" i="1" dirty="0" smtClean="0">
                <a:solidFill>
                  <a:srgbClr val="3399FF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3399FF"/>
                </a:solidFill>
              </a:rPr>
              <a:t>số</a:t>
            </a:r>
            <a:r>
              <a:rPr lang="en-US" altLang="en-US" b="1" i="1" dirty="0" smtClean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này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có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thể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3399FF"/>
                </a:solidFill>
              </a:rPr>
              <a:t>viết</a:t>
            </a:r>
            <a:r>
              <a:rPr lang="en-US" altLang="en-US" b="1" i="1" dirty="0" smtClean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thành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phân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số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>
                <a:solidFill>
                  <a:srgbClr val="3399FF"/>
                </a:solidFill>
              </a:rPr>
              <a:t>thập</a:t>
            </a:r>
            <a:r>
              <a:rPr lang="en-US" altLang="en-US" b="1" i="1" dirty="0">
                <a:solidFill>
                  <a:srgbClr val="3399FF"/>
                </a:solidFill>
              </a:rPr>
              <a:t> </a:t>
            </a:r>
            <a:r>
              <a:rPr lang="en-US" altLang="en-US" b="1" i="1" dirty="0" err="1" smtClean="0">
                <a:solidFill>
                  <a:srgbClr val="3399FF"/>
                </a:solidFill>
              </a:rPr>
              <a:t>phân</a:t>
            </a:r>
            <a:endParaRPr lang="en-US" altLang="en-US" b="1" i="1" dirty="0">
              <a:solidFill>
                <a:srgbClr val="3399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864" y="97373"/>
            <a:ext cx="10499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886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81" grpId="0" animBg="1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WordArt 2"/>
          <p:cNvSpPr>
            <a:spLocks noChangeArrowheads="1" noChangeShapeType="1" noTextEdit="1"/>
          </p:cNvSpPr>
          <p:nvPr/>
        </p:nvSpPr>
        <p:spPr bwMode="auto">
          <a:xfrm>
            <a:off x="1455737" y="694453"/>
            <a:ext cx="853339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kern="10" dirty="0" err="1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i="1" kern="10" dirty="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8" name="Text Box 32"/>
          <p:cNvSpPr txBox="1">
            <a:spLocks noChangeArrowheads="1"/>
          </p:cNvSpPr>
          <p:nvPr/>
        </p:nvSpPr>
        <p:spPr bwMode="auto">
          <a:xfrm>
            <a:off x="1455737" y="2734866"/>
            <a:ext cx="9418175" cy="31700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</a:pPr>
            <a:r>
              <a:rPr lang="en-US" altLang="en-US" sz="3200" dirty="0">
                <a:solidFill>
                  <a:srgbClr val="0066FF"/>
                </a:solidFill>
              </a:rPr>
              <a:t>	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10; 100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1000;...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Group 33"/>
          <p:cNvGrpSpPr>
            <a:grpSpLocks/>
          </p:cNvGrpSpPr>
          <p:nvPr/>
        </p:nvGrpSpPr>
        <p:grpSpPr bwMode="auto">
          <a:xfrm>
            <a:off x="802271" y="2177817"/>
            <a:ext cx="1445843" cy="1133340"/>
            <a:chOff x="1997" y="1008"/>
            <a:chExt cx="1889" cy="1009"/>
          </a:xfrm>
        </p:grpSpPr>
        <p:grpSp>
          <p:nvGrpSpPr>
            <p:cNvPr id="90" name="Group 12"/>
            <p:cNvGrpSpPr>
              <a:grpSpLocks/>
            </p:cNvGrpSpPr>
            <p:nvPr/>
          </p:nvGrpSpPr>
          <p:grpSpPr bwMode="auto">
            <a:xfrm>
              <a:off x="1997" y="1008"/>
              <a:ext cx="1889" cy="1009"/>
              <a:chOff x="1997" y="1314"/>
              <a:chExt cx="1889" cy="1009"/>
            </a:xfrm>
          </p:grpSpPr>
          <p:grpSp>
            <p:nvGrpSpPr>
              <p:cNvPr id="92" name="Group 13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97" name="Oval 14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66CC">
                        <a:gamma/>
                        <a:shade val="63529"/>
                        <a:invGamma/>
                      </a:srgbClr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r" rtl="1">
                    <a:defRPr/>
                  </a:pPr>
                  <a:endParaRPr lang="en-US" sz="180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8" name="Oval 15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BC7F3"/>
                    </a:gs>
                    <a:gs pos="100000">
                      <a:srgbClr val="1D80E3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FF00F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rtl="1" eaLnBrk="1" hangingPunct="1"/>
                  <a:endParaRPr lang="vi-VN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3" name="Oval 16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vi-V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17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vi-V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18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vi-VN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19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vi-VN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1" name="Text Box 20"/>
            <p:cNvSpPr txBox="1">
              <a:spLocks noChangeArrowheads="1"/>
            </p:cNvSpPr>
            <p:nvPr/>
          </p:nvSpPr>
          <p:spPr bwMode="auto">
            <a:xfrm>
              <a:off x="2416" y="1135"/>
              <a:ext cx="1039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tx1"/>
                  </a:solidFill>
                </a:rPr>
                <a:t>Chú 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7514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00090" y="1462534"/>
            <a:ext cx="9890130" cy="4962527"/>
            <a:chOff x="100" y="789"/>
            <a:chExt cx="5084" cy="3126"/>
          </a:xfrm>
        </p:grpSpPr>
        <p:graphicFrame>
          <p:nvGraphicFramePr>
            <p:cNvPr id="6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7813091"/>
                </p:ext>
              </p:extLst>
            </p:nvPr>
          </p:nvGraphicFramePr>
          <p:xfrm>
            <a:off x="121" y="789"/>
            <a:ext cx="410" cy="7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0" name="Equation" r:id="rId4" imgW="203040" imgH="393480" progId="Equation.3">
                    <p:embed/>
                  </p:oleObj>
                </mc:Choice>
                <mc:Fallback>
                  <p:oleObj name="Equation" r:id="rId4" imgW="2030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" y="789"/>
                          <a:ext cx="410" cy="7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3932320"/>
                </p:ext>
              </p:extLst>
            </p:nvPr>
          </p:nvGraphicFramePr>
          <p:xfrm>
            <a:off x="142" y="1613"/>
            <a:ext cx="520" cy="7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1" name="Equation" r:id="rId6" imgW="279360" imgH="393480" progId="Equation.3">
                    <p:embed/>
                  </p:oleObj>
                </mc:Choice>
                <mc:Fallback>
                  <p:oleObj name="Equation" r:id="rId6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" y="1613"/>
                          <a:ext cx="520" cy="7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827955"/>
                </p:ext>
              </p:extLst>
            </p:nvPr>
          </p:nvGraphicFramePr>
          <p:xfrm>
            <a:off x="121" y="2415"/>
            <a:ext cx="614" cy="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2" name="Equation" r:id="rId8" imgW="355320" imgH="393480" progId="Equation.3">
                    <p:embed/>
                  </p:oleObj>
                </mc:Choice>
                <mc:Fallback>
                  <p:oleObj name="Equation" r:id="rId8" imgW="355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" y="2415"/>
                          <a:ext cx="614" cy="6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242496"/>
                </p:ext>
              </p:extLst>
            </p:nvPr>
          </p:nvGraphicFramePr>
          <p:xfrm>
            <a:off x="100" y="3176"/>
            <a:ext cx="791" cy="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3" name="Equation" r:id="rId10" imgW="507960" imgH="393480" progId="Equation.3">
                    <p:embed/>
                  </p:oleObj>
                </mc:Choice>
                <mc:Fallback>
                  <p:oleObj name="Equation" r:id="rId10" imgW="5079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" y="3176"/>
                          <a:ext cx="791" cy="7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37"/>
            <p:cNvSpPr txBox="1">
              <a:spLocks noChangeArrowheads="1"/>
            </p:cNvSpPr>
            <p:nvPr/>
          </p:nvSpPr>
          <p:spPr bwMode="auto">
            <a:xfrm>
              <a:off x="576" y="2640"/>
              <a:ext cx="46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vi-VN" altLang="en-US" sz="1800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481794" y="603167"/>
            <a:ext cx="5341938" cy="685800"/>
            <a:chOff x="340" y="1093"/>
            <a:chExt cx="3365" cy="432"/>
          </a:xfrm>
        </p:grpSpPr>
        <p:sp>
          <p:nvSpPr>
            <p:cNvPr id="15" name="AutoShape 17"/>
            <p:cNvSpPr>
              <a:spLocks noChangeArrowheads="1"/>
            </p:cNvSpPr>
            <p:nvPr/>
          </p:nvSpPr>
          <p:spPr bwMode="auto">
            <a:xfrm>
              <a:off x="554" y="1122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 rot="1758052">
              <a:off x="354" y="1108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 rot="1758052">
              <a:off x="340" y="1093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391" y="1119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820" y="1141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460" y="1111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21" name="AutoShape 23"/>
            <p:cNvSpPr>
              <a:spLocks noChangeArrowheads="1"/>
            </p:cNvSpPr>
            <p:nvPr/>
          </p:nvSpPr>
          <p:spPr bwMode="gray">
            <a:xfrm>
              <a:off x="554" y="1122"/>
              <a:ext cx="3069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" name="Oval 24"/>
            <p:cNvSpPr>
              <a:spLocks noChangeArrowheads="1"/>
            </p:cNvSpPr>
            <p:nvPr/>
          </p:nvSpPr>
          <p:spPr bwMode="gray">
            <a:xfrm rot="1758052">
              <a:off x="354" y="1108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5"/>
            <p:cNvSpPr>
              <a:spLocks noChangeArrowheads="1"/>
            </p:cNvSpPr>
            <p:nvPr/>
          </p:nvSpPr>
          <p:spPr bwMode="gray">
            <a:xfrm rot="1758052">
              <a:off x="340" y="1093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gray">
            <a:xfrm>
              <a:off x="720" y="1141"/>
              <a:ext cx="2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dirty="0" err="1" smtClean="0">
                  <a:solidFill>
                    <a:srgbClr val="FF0000"/>
                  </a:solidFill>
                </a:rPr>
                <a:t>Đọc</a:t>
              </a:r>
              <a:r>
                <a:rPr lang="en-US" alt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 smtClean="0">
                  <a:solidFill>
                    <a:srgbClr val="FF0000"/>
                  </a:solidFill>
                </a:rPr>
                <a:t>các</a:t>
              </a:r>
              <a:r>
                <a:rPr lang="en-US" alt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 smtClean="0">
                  <a:solidFill>
                    <a:srgbClr val="FF0000"/>
                  </a:solidFill>
                </a:rPr>
                <a:t>phân</a:t>
              </a:r>
              <a:r>
                <a:rPr lang="en-US" alt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alt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>
                  <a:solidFill>
                    <a:srgbClr val="FF0000"/>
                  </a:solidFill>
                </a:rPr>
                <a:t>thập</a:t>
              </a:r>
              <a:r>
                <a:rPr lang="en-US" altLang="en-US" b="1" dirty="0">
                  <a:solidFill>
                    <a:srgbClr val="FF0000"/>
                  </a:solidFill>
                </a:rPr>
                <a:t> </a:t>
              </a:r>
              <a:r>
                <a:rPr lang="en-US" altLang="en-US" b="1" dirty="0" err="1" smtClean="0">
                  <a:solidFill>
                    <a:srgbClr val="FF0000"/>
                  </a:solidFill>
                </a:rPr>
                <a:t>phân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pic>
          <p:nvPicPr>
            <p:cNvPr id="25" name="Picture 27" descr="Picture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" y="1117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 Box 28"/>
            <p:cNvSpPr txBox="1">
              <a:spLocks noChangeArrowheads="1"/>
            </p:cNvSpPr>
            <p:nvPr/>
          </p:nvSpPr>
          <p:spPr bwMode="gray">
            <a:xfrm>
              <a:off x="484" y="1111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299998" y="1804130"/>
            <a:ext cx="3979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74241" y="2954713"/>
            <a:ext cx="4886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35507" y="4279739"/>
            <a:ext cx="5537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99998" y="5604765"/>
            <a:ext cx="7881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66485" y="103112"/>
            <a:ext cx="3027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106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14795" y="975447"/>
            <a:ext cx="5341938" cy="685800"/>
            <a:chOff x="340" y="981"/>
            <a:chExt cx="3365" cy="432"/>
          </a:xfrm>
        </p:grpSpPr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554" y="1010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7" name="Oval 18"/>
            <p:cNvSpPr>
              <a:spLocks noChangeArrowheads="1"/>
            </p:cNvSpPr>
            <p:nvPr/>
          </p:nvSpPr>
          <p:spPr bwMode="auto">
            <a:xfrm rot="1758052">
              <a:off x="354" y="99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" name="Oval 19"/>
            <p:cNvSpPr>
              <a:spLocks noChangeArrowheads="1"/>
            </p:cNvSpPr>
            <p:nvPr/>
          </p:nvSpPr>
          <p:spPr bwMode="auto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391" y="1007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820" y="1029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460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2" name="AutoShape 23"/>
            <p:cNvSpPr>
              <a:spLocks noChangeArrowheads="1"/>
            </p:cNvSpPr>
            <p:nvPr/>
          </p:nvSpPr>
          <p:spPr bwMode="gray">
            <a:xfrm>
              <a:off x="554" y="1010"/>
              <a:ext cx="3069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24"/>
            <p:cNvSpPr>
              <a:spLocks noChangeArrowheads="1"/>
            </p:cNvSpPr>
            <p:nvPr/>
          </p:nvSpPr>
          <p:spPr bwMode="gray">
            <a:xfrm rot="1758052">
              <a:off x="354" y="996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" name="Oval 25"/>
            <p:cNvSpPr>
              <a:spLocks noChangeArrowheads="1"/>
            </p:cNvSpPr>
            <p:nvPr/>
          </p:nvSpPr>
          <p:spPr bwMode="gray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gray">
            <a:xfrm>
              <a:off x="720" y="1029"/>
              <a:ext cx="2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FF00"/>
                  </a:solidFill>
                </a:rPr>
                <a:t>Viết các phân số thập phân</a:t>
              </a:r>
            </a:p>
          </p:txBody>
        </p:sp>
        <p:pic>
          <p:nvPicPr>
            <p:cNvPr id="16" name="Picture 27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" y="1005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28"/>
            <p:cNvSpPr txBox="1">
              <a:spLocks noChangeArrowheads="1"/>
            </p:cNvSpPr>
            <p:nvPr/>
          </p:nvSpPr>
          <p:spPr bwMode="gray">
            <a:xfrm>
              <a:off x="484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801688" y="2717800"/>
            <a:ext cx="2433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0066FF"/>
                </a:solidFill>
              </a:rPr>
              <a:t>Bảy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phần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mười</a:t>
            </a:r>
            <a:endParaRPr lang="en-US" altLang="en-US" b="1" dirty="0">
              <a:solidFill>
                <a:srgbClr val="0066FF"/>
              </a:solidFill>
            </a:endParaRP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768350" y="3529013"/>
            <a:ext cx="3094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0066FF"/>
                </a:solidFill>
              </a:rPr>
              <a:t>Hai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mươi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phần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trăm</a:t>
            </a:r>
            <a:endParaRPr lang="en-US" altLang="en-US" b="1" dirty="0">
              <a:solidFill>
                <a:srgbClr val="0066FF"/>
              </a:solidFill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755650" y="4537075"/>
            <a:ext cx="5341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66FF"/>
                </a:solidFill>
              </a:rPr>
              <a:t>Bốn trăm bảy mươi lăm phần nghìn</a:t>
            </a: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801688" y="5492750"/>
            <a:ext cx="2281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0066FF"/>
                </a:solidFill>
              </a:rPr>
              <a:t>Một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phần</a:t>
            </a:r>
            <a:r>
              <a:rPr lang="en-US" altLang="en-US" b="1" dirty="0">
                <a:solidFill>
                  <a:srgbClr val="0066FF"/>
                </a:solidFill>
              </a:rPr>
              <a:t> </a:t>
            </a:r>
            <a:r>
              <a:rPr lang="en-US" altLang="en-US" b="1" dirty="0" err="1">
                <a:solidFill>
                  <a:srgbClr val="0066FF"/>
                </a:solidFill>
              </a:rPr>
              <a:t>triệu</a:t>
            </a:r>
            <a:endParaRPr lang="en-US" altLang="en-US" b="1" dirty="0">
              <a:solidFill>
                <a:srgbClr val="0066FF"/>
              </a:solidFill>
            </a:endParaRPr>
          </a:p>
        </p:txBody>
      </p:sp>
      <p:grpSp>
        <p:nvGrpSpPr>
          <p:cNvPr id="22" name="Group 28"/>
          <p:cNvGrpSpPr>
            <a:grpSpLocks/>
          </p:cNvGrpSpPr>
          <p:nvPr/>
        </p:nvGrpSpPr>
        <p:grpSpPr bwMode="auto">
          <a:xfrm>
            <a:off x="6500813" y="2325689"/>
            <a:ext cx="720725" cy="946150"/>
            <a:chOff x="805" y="1175"/>
            <a:chExt cx="454" cy="596"/>
          </a:xfrm>
        </p:grpSpPr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839" y="1175"/>
              <a:ext cx="366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solidFill>
                    <a:srgbClr val="CC00FF"/>
                  </a:solidFill>
                </a:rPr>
                <a:t>7</a:t>
              </a:r>
            </a:p>
            <a:p>
              <a:pPr algn="ctr" eaLnBrk="1" hangingPunct="1"/>
              <a:r>
                <a:rPr lang="en-US" altLang="en-US" sz="2800" b="1" dirty="0">
                  <a:solidFill>
                    <a:srgbClr val="CC00FF"/>
                  </a:solidFill>
                </a:rPr>
                <a:t>10</a:t>
              </a:r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>
              <a:off x="805" y="1480"/>
              <a:ext cx="45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6456363" y="3357563"/>
            <a:ext cx="779462" cy="946150"/>
            <a:chOff x="777" y="1175"/>
            <a:chExt cx="491" cy="596"/>
          </a:xfrm>
        </p:grpSpPr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777" y="1175"/>
              <a:ext cx="491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20</a:t>
              </a:r>
            </a:p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100</a:t>
              </a:r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805" y="1480"/>
              <a:ext cx="45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6443663" y="4365625"/>
            <a:ext cx="977900" cy="946150"/>
            <a:chOff x="715" y="1175"/>
            <a:chExt cx="616" cy="596"/>
          </a:xfrm>
        </p:grpSpPr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715" y="1175"/>
              <a:ext cx="616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475</a:t>
              </a:r>
            </a:p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1000</a:t>
              </a:r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805" y="1480"/>
              <a:ext cx="454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40"/>
          <p:cNvGrpSpPr>
            <a:grpSpLocks/>
          </p:cNvGrpSpPr>
          <p:nvPr/>
        </p:nvGrpSpPr>
        <p:grpSpPr bwMode="auto">
          <a:xfrm>
            <a:off x="5848350" y="5373688"/>
            <a:ext cx="1819275" cy="946150"/>
            <a:chOff x="3684" y="3385"/>
            <a:chExt cx="1146" cy="596"/>
          </a:xfrm>
        </p:grpSpPr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3715" y="3385"/>
              <a:ext cx="1115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1</a:t>
              </a:r>
            </a:p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1 000 000</a:t>
              </a:r>
            </a:p>
          </p:txBody>
        </p:sp>
        <p:sp>
          <p:nvSpPr>
            <p:cNvPr id="33" name="Line 39"/>
            <p:cNvSpPr>
              <a:spLocks noChangeShapeType="1"/>
            </p:cNvSpPr>
            <p:nvPr/>
          </p:nvSpPr>
          <p:spPr bwMode="auto">
            <a:xfrm>
              <a:off x="3684" y="3690"/>
              <a:ext cx="1140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8769593" y="103112"/>
            <a:ext cx="2824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15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1936" y="1050768"/>
            <a:ext cx="7561263" cy="685800"/>
            <a:chOff x="340" y="981"/>
            <a:chExt cx="4763" cy="432"/>
          </a:xfrm>
        </p:grpSpPr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554" y="1010"/>
              <a:ext cx="271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7" name="Oval 18"/>
            <p:cNvSpPr>
              <a:spLocks noChangeArrowheads="1"/>
            </p:cNvSpPr>
            <p:nvPr/>
          </p:nvSpPr>
          <p:spPr bwMode="auto">
            <a:xfrm rot="1758052">
              <a:off x="354" y="996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006600"/>
                </a:gs>
                <a:gs pos="100000">
                  <a:srgbClr val="002F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" name="Oval 19"/>
            <p:cNvSpPr>
              <a:spLocks noChangeArrowheads="1"/>
            </p:cNvSpPr>
            <p:nvPr/>
          </p:nvSpPr>
          <p:spPr bwMode="auto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74A731"/>
                </a:gs>
                <a:gs pos="100000">
                  <a:srgbClr val="364D1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391" y="1007"/>
              <a:ext cx="231" cy="23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50000"/>
                  </a:srgbClr>
                </a:gs>
                <a:gs pos="100000">
                  <a:srgbClr val="767676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820" y="1029"/>
              <a:ext cx="21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460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2" name="AutoShape 23"/>
            <p:cNvSpPr>
              <a:spLocks noChangeArrowheads="1"/>
            </p:cNvSpPr>
            <p:nvPr/>
          </p:nvSpPr>
          <p:spPr bwMode="gray">
            <a:xfrm>
              <a:off x="554" y="1010"/>
              <a:ext cx="4549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CCFF"/>
                </a:gs>
                <a:gs pos="100000">
                  <a:srgbClr val="D5D8FF"/>
                </a:gs>
              </a:gsLst>
              <a:lin ang="0" scaled="1"/>
            </a:gradFill>
            <a:ln w="38100" algn="ctr">
              <a:solidFill>
                <a:srgbClr val="6D85E9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24"/>
            <p:cNvSpPr>
              <a:spLocks noChangeArrowheads="1"/>
            </p:cNvSpPr>
            <p:nvPr/>
          </p:nvSpPr>
          <p:spPr bwMode="gray">
            <a:xfrm rot="1758052">
              <a:off x="354" y="996"/>
              <a:ext cx="514" cy="417"/>
            </a:xfrm>
            <a:prstGeom prst="ellipse">
              <a:avLst/>
            </a:prstGeom>
            <a:solidFill>
              <a:srgbClr val="55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" name="Oval 25"/>
            <p:cNvSpPr>
              <a:spLocks noChangeArrowheads="1"/>
            </p:cNvSpPr>
            <p:nvPr/>
          </p:nvSpPr>
          <p:spPr bwMode="gray">
            <a:xfrm rot="1758052">
              <a:off x="340" y="981"/>
              <a:ext cx="514" cy="417"/>
            </a:xfrm>
            <a:prstGeom prst="ellipse">
              <a:avLst/>
            </a:prstGeom>
            <a:gradFill rotWithShape="1">
              <a:gsLst>
                <a:gs pos="0">
                  <a:srgbClr val="95A8FB"/>
                </a:gs>
                <a:gs pos="100000">
                  <a:srgbClr val="454E7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endParaRPr lang="vi-VN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gray">
            <a:xfrm>
              <a:off x="902" y="1041"/>
              <a:ext cx="41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 dirty="0" err="1">
                  <a:solidFill>
                    <a:schemeClr val="tx1"/>
                  </a:solidFill>
                </a:rPr>
                <a:t>Phân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số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nào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dưới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đây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là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phân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số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thập</a:t>
              </a:r>
              <a:r>
                <a:rPr lang="en-US" altLang="en-US" b="1" dirty="0">
                  <a:solidFill>
                    <a:schemeClr val="tx1"/>
                  </a:solidFill>
                </a:rPr>
                <a:t> </a:t>
              </a:r>
              <a:r>
                <a:rPr lang="en-US" altLang="en-US" b="1" dirty="0" err="1">
                  <a:solidFill>
                    <a:schemeClr val="tx1"/>
                  </a:solidFill>
                </a:rPr>
                <a:t>phân</a:t>
              </a:r>
              <a:endParaRPr lang="en-US" alt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6" name="Picture 27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" y="1005"/>
              <a:ext cx="239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28"/>
            <p:cNvSpPr txBox="1">
              <a:spLocks noChangeArrowheads="1"/>
            </p:cNvSpPr>
            <p:nvPr/>
          </p:nvSpPr>
          <p:spPr bwMode="gray">
            <a:xfrm>
              <a:off x="484" y="999"/>
              <a:ext cx="2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2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18" name="Group 133"/>
          <p:cNvGrpSpPr>
            <a:grpSpLocks/>
          </p:cNvGrpSpPr>
          <p:nvPr/>
        </p:nvGrpSpPr>
        <p:grpSpPr bwMode="auto">
          <a:xfrm>
            <a:off x="1360488" y="2276475"/>
            <a:ext cx="6330950" cy="955675"/>
            <a:chOff x="857" y="1434"/>
            <a:chExt cx="3988" cy="602"/>
          </a:xfrm>
        </p:grpSpPr>
        <p:grpSp>
          <p:nvGrpSpPr>
            <p:cNvPr id="19" name="Group 25"/>
            <p:cNvGrpSpPr>
              <a:grpSpLocks/>
            </p:cNvGrpSpPr>
            <p:nvPr/>
          </p:nvGrpSpPr>
          <p:grpSpPr bwMode="auto">
            <a:xfrm>
              <a:off x="857" y="1440"/>
              <a:ext cx="454" cy="596"/>
              <a:chOff x="805" y="1175"/>
              <a:chExt cx="454" cy="596"/>
            </a:xfrm>
          </p:grpSpPr>
          <p:sp>
            <p:nvSpPr>
              <p:cNvPr id="36" name="Text Box 26"/>
              <p:cNvSpPr txBox="1">
                <a:spLocks noChangeArrowheads="1"/>
              </p:cNvSpPr>
              <p:nvPr/>
            </p:nvSpPr>
            <p:spPr bwMode="auto">
              <a:xfrm>
                <a:off x="901" y="1175"/>
                <a:ext cx="241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3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7</a:t>
                </a:r>
              </a:p>
            </p:txBody>
          </p:sp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28"/>
            <p:cNvGrpSpPr>
              <a:grpSpLocks/>
            </p:cNvGrpSpPr>
            <p:nvPr/>
          </p:nvGrpSpPr>
          <p:grpSpPr bwMode="auto">
            <a:xfrm>
              <a:off x="2490" y="1440"/>
              <a:ext cx="491" cy="596"/>
              <a:chOff x="777" y="1175"/>
              <a:chExt cx="491" cy="596"/>
            </a:xfrm>
          </p:grpSpPr>
          <p:sp>
            <p:nvSpPr>
              <p:cNvPr id="34" name="Text Box 29"/>
              <p:cNvSpPr txBox="1">
                <a:spLocks noChangeArrowheads="1"/>
              </p:cNvSpPr>
              <p:nvPr/>
            </p:nvSpPr>
            <p:spPr bwMode="auto">
              <a:xfrm>
                <a:off x="777" y="1175"/>
                <a:ext cx="491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34</a:t>
                </a:r>
              </a:p>
            </p:txBody>
          </p:sp>
          <p:sp>
            <p:nvSpPr>
              <p:cNvPr id="35" name="Line 30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31"/>
            <p:cNvGrpSpPr>
              <a:grpSpLocks/>
            </p:cNvGrpSpPr>
            <p:nvPr/>
          </p:nvGrpSpPr>
          <p:grpSpPr bwMode="auto">
            <a:xfrm>
              <a:off x="3352" y="1440"/>
              <a:ext cx="616" cy="596"/>
              <a:chOff x="715" y="1175"/>
              <a:chExt cx="616" cy="596"/>
            </a:xfrm>
          </p:grpSpPr>
          <p:sp>
            <p:nvSpPr>
              <p:cNvPr id="32" name="Text Box 32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17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1000</a:t>
                </a:r>
              </a:p>
            </p:txBody>
          </p:sp>
          <p:sp>
            <p:nvSpPr>
              <p:cNvPr id="33" name="Line 33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37"/>
            <p:cNvGrpSpPr>
              <a:grpSpLocks/>
            </p:cNvGrpSpPr>
            <p:nvPr/>
          </p:nvGrpSpPr>
          <p:grpSpPr bwMode="auto">
            <a:xfrm>
              <a:off x="1674" y="1434"/>
              <a:ext cx="454" cy="596"/>
              <a:chOff x="805" y="1175"/>
              <a:chExt cx="454" cy="596"/>
            </a:xfrm>
          </p:grpSpPr>
          <p:sp>
            <p:nvSpPr>
              <p:cNvPr id="30" name="Text Box 38"/>
              <p:cNvSpPr txBox="1">
                <a:spLocks noChangeArrowheads="1"/>
              </p:cNvSpPr>
              <p:nvPr/>
            </p:nvSpPr>
            <p:spPr bwMode="auto">
              <a:xfrm>
                <a:off x="839" y="1175"/>
                <a:ext cx="36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4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</a:t>
                </a:r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40"/>
            <p:cNvGrpSpPr>
              <a:grpSpLocks/>
            </p:cNvGrpSpPr>
            <p:nvPr/>
          </p:nvGrpSpPr>
          <p:grpSpPr bwMode="auto">
            <a:xfrm>
              <a:off x="4229" y="1440"/>
              <a:ext cx="616" cy="596"/>
              <a:chOff x="715" y="1175"/>
              <a:chExt cx="616" cy="596"/>
            </a:xfrm>
          </p:grpSpPr>
          <p:sp>
            <p:nvSpPr>
              <p:cNvPr id="28" name="Text Box 41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69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2000</a:t>
                </a:r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1350" y="1534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2245" y="1524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3074" y="1534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27" name="Text Box 46"/>
            <p:cNvSpPr txBox="1">
              <a:spLocks noChangeArrowheads="1"/>
            </p:cNvSpPr>
            <p:nvPr/>
          </p:nvSpPr>
          <p:spPr bwMode="auto">
            <a:xfrm>
              <a:off x="3969" y="1524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</p:grpSp>
      <p:grpSp>
        <p:nvGrpSpPr>
          <p:cNvPr id="38" name="Group 60"/>
          <p:cNvGrpSpPr>
            <a:grpSpLocks/>
          </p:cNvGrpSpPr>
          <p:nvPr/>
        </p:nvGrpSpPr>
        <p:grpSpPr bwMode="auto">
          <a:xfrm>
            <a:off x="395288" y="3995738"/>
            <a:ext cx="792162" cy="720725"/>
            <a:chOff x="703" y="2478"/>
            <a:chExt cx="499" cy="454"/>
          </a:xfrm>
        </p:grpSpPr>
        <p:grpSp>
          <p:nvGrpSpPr>
            <p:cNvPr id="39" name="Group 47"/>
            <p:cNvGrpSpPr>
              <a:grpSpLocks/>
            </p:cNvGrpSpPr>
            <p:nvPr/>
          </p:nvGrpSpPr>
          <p:grpSpPr bwMode="auto">
            <a:xfrm>
              <a:off x="703" y="2478"/>
              <a:ext cx="499" cy="454"/>
              <a:chOff x="3174" y="2656"/>
              <a:chExt cx="1549" cy="1351"/>
            </a:xfrm>
          </p:grpSpPr>
          <p:sp>
            <p:nvSpPr>
              <p:cNvPr id="41" name="AutoShape 48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2" name="AutoShape 49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3" name="AutoShape 50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5D52"/>
                  </a:gs>
                  <a:gs pos="100000">
                    <a:srgbClr val="4DC9B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sp>
          <p:nvSpPr>
            <p:cNvPr id="40" name="Text Box 51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832" y="254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</a:rPr>
                <a:t>A</a:t>
              </a:r>
            </a:p>
          </p:txBody>
        </p:sp>
      </p:grpSp>
      <p:grpSp>
        <p:nvGrpSpPr>
          <p:cNvPr id="44" name="Group 61"/>
          <p:cNvGrpSpPr>
            <a:grpSpLocks/>
          </p:cNvGrpSpPr>
          <p:nvPr/>
        </p:nvGrpSpPr>
        <p:grpSpPr bwMode="auto">
          <a:xfrm>
            <a:off x="5508625" y="3924300"/>
            <a:ext cx="792163" cy="720725"/>
            <a:chOff x="703" y="2478"/>
            <a:chExt cx="499" cy="454"/>
          </a:xfrm>
        </p:grpSpPr>
        <p:grpSp>
          <p:nvGrpSpPr>
            <p:cNvPr id="45" name="Group 62"/>
            <p:cNvGrpSpPr>
              <a:grpSpLocks/>
            </p:cNvGrpSpPr>
            <p:nvPr/>
          </p:nvGrpSpPr>
          <p:grpSpPr bwMode="auto">
            <a:xfrm>
              <a:off x="703" y="2478"/>
              <a:ext cx="499" cy="454"/>
              <a:chOff x="3174" y="2656"/>
              <a:chExt cx="1549" cy="1351"/>
            </a:xfrm>
          </p:grpSpPr>
          <p:sp>
            <p:nvSpPr>
              <p:cNvPr id="47" name="AutoShape 63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8" name="AutoShape 64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9" name="AutoShape 65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5D52"/>
                  </a:gs>
                  <a:gs pos="100000">
                    <a:srgbClr val="4DC9B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sp>
          <p:nvSpPr>
            <p:cNvPr id="46" name="Text Box 6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832" y="254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</a:rPr>
                <a:t>B</a:t>
              </a:r>
            </a:p>
          </p:txBody>
        </p:sp>
      </p:grpSp>
      <p:grpSp>
        <p:nvGrpSpPr>
          <p:cNvPr id="50" name="Group 67"/>
          <p:cNvGrpSpPr>
            <a:grpSpLocks/>
          </p:cNvGrpSpPr>
          <p:nvPr/>
        </p:nvGrpSpPr>
        <p:grpSpPr bwMode="auto">
          <a:xfrm>
            <a:off x="395288" y="5003800"/>
            <a:ext cx="792162" cy="720725"/>
            <a:chOff x="703" y="2478"/>
            <a:chExt cx="499" cy="454"/>
          </a:xfrm>
        </p:grpSpPr>
        <p:grpSp>
          <p:nvGrpSpPr>
            <p:cNvPr id="51" name="Group 68"/>
            <p:cNvGrpSpPr>
              <a:grpSpLocks/>
            </p:cNvGrpSpPr>
            <p:nvPr/>
          </p:nvGrpSpPr>
          <p:grpSpPr bwMode="auto">
            <a:xfrm>
              <a:off x="703" y="2478"/>
              <a:ext cx="499" cy="454"/>
              <a:chOff x="3174" y="2656"/>
              <a:chExt cx="1549" cy="1351"/>
            </a:xfrm>
          </p:grpSpPr>
          <p:sp>
            <p:nvSpPr>
              <p:cNvPr id="53" name="AutoShape 69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54" name="AutoShape 70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55" name="AutoShape 71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5D52"/>
                  </a:gs>
                  <a:gs pos="100000">
                    <a:srgbClr val="4DC9B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sp>
          <p:nvSpPr>
            <p:cNvPr id="52" name="Text Box 7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2" y="254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</a:rPr>
                <a:t>C</a:t>
              </a:r>
            </a:p>
          </p:txBody>
        </p:sp>
      </p:grpSp>
      <p:grpSp>
        <p:nvGrpSpPr>
          <p:cNvPr id="56" name="Group 73"/>
          <p:cNvGrpSpPr>
            <a:grpSpLocks/>
          </p:cNvGrpSpPr>
          <p:nvPr/>
        </p:nvGrpSpPr>
        <p:grpSpPr bwMode="auto">
          <a:xfrm>
            <a:off x="5492750" y="4979988"/>
            <a:ext cx="792163" cy="720725"/>
            <a:chOff x="703" y="2478"/>
            <a:chExt cx="499" cy="454"/>
          </a:xfrm>
        </p:grpSpPr>
        <p:grpSp>
          <p:nvGrpSpPr>
            <p:cNvPr id="57" name="Group 74"/>
            <p:cNvGrpSpPr>
              <a:grpSpLocks/>
            </p:cNvGrpSpPr>
            <p:nvPr/>
          </p:nvGrpSpPr>
          <p:grpSpPr bwMode="auto">
            <a:xfrm>
              <a:off x="703" y="2478"/>
              <a:ext cx="499" cy="454"/>
              <a:chOff x="3174" y="2656"/>
              <a:chExt cx="1549" cy="1351"/>
            </a:xfrm>
          </p:grpSpPr>
          <p:sp>
            <p:nvSpPr>
              <p:cNvPr id="59" name="AutoShape 7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60" name="AutoShape 7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61" name="AutoShape 7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5D52"/>
                  </a:gs>
                  <a:gs pos="100000">
                    <a:srgbClr val="4DC9B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  <p:sp>
          <p:nvSpPr>
            <p:cNvPr id="58" name="Text Box 78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832" y="254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</a:rPr>
                <a:t>D</a:t>
              </a:r>
            </a:p>
          </p:txBody>
        </p:sp>
      </p:grpSp>
      <p:grpSp>
        <p:nvGrpSpPr>
          <p:cNvPr id="62" name="Group 130"/>
          <p:cNvGrpSpPr>
            <a:grpSpLocks/>
          </p:cNvGrpSpPr>
          <p:nvPr/>
        </p:nvGrpSpPr>
        <p:grpSpPr bwMode="auto">
          <a:xfrm>
            <a:off x="1403350" y="3851275"/>
            <a:ext cx="3354388" cy="946150"/>
            <a:chOff x="884" y="2426"/>
            <a:chExt cx="2113" cy="596"/>
          </a:xfrm>
        </p:grpSpPr>
        <p:grpSp>
          <p:nvGrpSpPr>
            <p:cNvPr id="63" name="Group 79"/>
            <p:cNvGrpSpPr>
              <a:grpSpLocks/>
            </p:cNvGrpSpPr>
            <p:nvPr/>
          </p:nvGrpSpPr>
          <p:grpSpPr bwMode="auto">
            <a:xfrm>
              <a:off x="884" y="2426"/>
              <a:ext cx="454" cy="596"/>
              <a:chOff x="805" y="1175"/>
              <a:chExt cx="454" cy="596"/>
            </a:xfrm>
          </p:grpSpPr>
          <p:sp>
            <p:nvSpPr>
              <p:cNvPr id="72" name="Text Box 80"/>
              <p:cNvSpPr txBox="1">
                <a:spLocks noChangeArrowheads="1"/>
              </p:cNvSpPr>
              <p:nvPr/>
            </p:nvSpPr>
            <p:spPr bwMode="auto">
              <a:xfrm>
                <a:off x="839" y="1175"/>
                <a:ext cx="36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4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</a:t>
                </a:r>
              </a:p>
            </p:txBody>
          </p:sp>
          <p:sp>
            <p:nvSpPr>
              <p:cNvPr id="73" name="Line 81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" name="Group 82"/>
            <p:cNvGrpSpPr>
              <a:grpSpLocks/>
            </p:cNvGrpSpPr>
            <p:nvPr/>
          </p:nvGrpSpPr>
          <p:grpSpPr bwMode="auto">
            <a:xfrm>
              <a:off x="1701" y="2426"/>
              <a:ext cx="491" cy="596"/>
              <a:chOff x="777" y="1175"/>
              <a:chExt cx="491" cy="596"/>
            </a:xfrm>
          </p:grpSpPr>
          <p:sp>
            <p:nvSpPr>
              <p:cNvPr id="70" name="Text Box 83"/>
              <p:cNvSpPr txBox="1">
                <a:spLocks noChangeArrowheads="1"/>
              </p:cNvSpPr>
              <p:nvPr/>
            </p:nvSpPr>
            <p:spPr bwMode="auto">
              <a:xfrm>
                <a:off x="777" y="1175"/>
                <a:ext cx="491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34</a:t>
                </a:r>
              </a:p>
            </p:txBody>
          </p:sp>
          <p:sp>
            <p:nvSpPr>
              <p:cNvPr id="71" name="Line 84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" name="Group 88"/>
            <p:cNvGrpSpPr>
              <a:grpSpLocks/>
            </p:cNvGrpSpPr>
            <p:nvPr/>
          </p:nvGrpSpPr>
          <p:grpSpPr bwMode="auto">
            <a:xfrm>
              <a:off x="2381" y="2426"/>
              <a:ext cx="616" cy="596"/>
              <a:chOff x="715" y="1175"/>
              <a:chExt cx="616" cy="596"/>
            </a:xfrm>
          </p:grpSpPr>
          <p:sp>
            <p:nvSpPr>
              <p:cNvPr id="68" name="Text Box 89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17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1000</a:t>
                </a:r>
              </a:p>
            </p:txBody>
          </p:sp>
          <p:sp>
            <p:nvSpPr>
              <p:cNvPr id="69" name="Line 90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Text Box 91"/>
            <p:cNvSpPr txBox="1">
              <a:spLocks noChangeArrowheads="1"/>
            </p:cNvSpPr>
            <p:nvPr/>
          </p:nvSpPr>
          <p:spPr bwMode="auto">
            <a:xfrm>
              <a:off x="1474" y="2517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67" name="Text Box 92"/>
            <p:cNvSpPr txBox="1">
              <a:spLocks noChangeArrowheads="1"/>
            </p:cNvSpPr>
            <p:nvPr/>
          </p:nvSpPr>
          <p:spPr bwMode="auto">
            <a:xfrm>
              <a:off x="2245" y="2515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</p:grpSp>
      <p:grpSp>
        <p:nvGrpSpPr>
          <p:cNvPr id="74" name="Group 131"/>
          <p:cNvGrpSpPr>
            <a:grpSpLocks/>
          </p:cNvGrpSpPr>
          <p:nvPr/>
        </p:nvGrpSpPr>
        <p:grpSpPr bwMode="auto">
          <a:xfrm>
            <a:off x="1403350" y="4859338"/>
            <a:ext cx="3498850" cy="946150"/>
            <a:chOff x="884" y="3061"/>
            <a:chExt cx="2204" cy="596"/>
          </a:xfrm>
        </p:grpSpPr>
        <p:grpSp>
          <p:nvGrpSpPr>
            <p:cNvPr id="75" name="Group 85"/>
            <p:cNvGrpSpPr>
              <a:grpSpLocks/>
            </p:cNvGrpSpPr>
            <p:nvPr/>
          </p:nvGrpSpPr>
          <p:grpSpPr bwMode="auto">
            <a:xfrm>
              <a:off x="884" y="3061"/>
              <a:ext cx="454" cy="596"/>
              <a:chOff x="805" y="1175"/>
              <a:chExt cx="454" cy="596"/>
            </a:xfrm>
          </p:grpSpPr>
          <p:sp>
            <p:nvSpPr>
              <p:cNvPr id="84" name="Text Box 86"/>
              <p:cNvSpPr txBox="1">
                <a:spLocks noChangeArrowheads="1"/>
              </p:cNvSpPr>
              <p:nvPr/>
            </p:nvSpPr>
            <p:spPr bwMode="auto">
              <a:xfrm>
                <a:off x="839" y="1175"/>
                <a:ext cx="36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4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</a:t>
                </a:r>
              </a:p>
            </p:txBody>
          </p:sp>
          <p:sp>
            <p:nvSpPr>
              <p:cNvPr id="85" name="Line 87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Text Box 93"/>
            <p:cNvSpPr txBox="1">
              <a:spLocks noChangeArrowheads="1"/>
            </p:cNvSpPr>
            <p:nvPr/>
          </p:nvSpPr>
          <p:spPr bwMode="auto">
            <a:xfrm>
              <a:off x="1428" y="3151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77" name="Text Box 94"/>
            <p:cNvSpPr txBox="1">
              <a:spLocks noChangeArrowheads="1"/>
            </p:cNvSpPr>
            <p:nvPr/>
          </p:nvSpPr>
          <p:spPr bwMode="auto">
            <a:xfrm>
              <a:off x="2245" y="3149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grpSp>
          <p:nvGrpSpPr>
            <p:cNvPr id="78" name="Group 95"/>
            <p:cNvGrpSpPr>
              <a:grpSpLocks/>
            </p:cNvGrpSpPr>
            <p:nvPr/>
          </p:nvGrpSpPr>
          <p:grpSpPr bwMode="auto">
            <a:xfrm>
              <a:off x="1655" y="3061"/>
              <a:ext cx="616" cy="596"/>
              <a:chOff x="715" y="1175"/>
              <a:chExt cx="616" cy="596"/>
            </a:xfrm>
          </p:grpSpPr>
          <p:sp>
            <p:nvSpPr>
              <p:cNvPr id="82" name="Text Box 96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17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1000</a:t>
                </a:r>
              </a:p>
            </p:txBody>
          </p:sp>
          <p:sp>
            <p:nvSpPr>
              <p:cNvPr id="83" name="Line 97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9" name="Group 98"/>
            <p:cNvGrpSpPr>
              <a:grpSpLocks/>
            </p:cNvGrpSpPr>
            <p:nvPr/>
          </p:nvGrpSpPr>
          <p:grpSpPr bwMode="auto">
            <a:xfrm>
              <a:off x="2472" y="3061"/>
              <a:ext cx="616" cy="596"/>
              <a:chOff x="715" y="1175"/>
              <a:chExt cx="616" cy="596"/>
            </a:xfrm>
          </p:grpSpPr>
          <p:sp>
            <p:nvSpPr>
              <p:cNvPr id="80" name="Text Box 99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69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2000</a:t>
                </a:r>
              </a:p>
            </p:txBody>
          </p:sp>
          <p:sp>
            <p:nvSpPr>
              <p:cNvPr id="81" name="Line 100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6" name="Group 129"/>
          <p:cNvGrpSpPr>
            <a:grpSpLocks/>
          </p:cNvGrpSpPr>
          <p:nvPr/>
        </p:nvGrpSpPr>
        <p:grpSpPr bwMode="auto">
          <a:xfrm>
            <a:off x="6300788" y="4868863"/>
            <a:ext cx="1985962" cy="946150"/>
            <a:chOff x="3969" y="3067"/>
            <a:chExt cx="1251" cy="596"/>
          </a:xfrm>
        </p:grpSpPr>
        <p:sp>
          <p:nvSpPr>
            <p:cNvPr id="87" name="Text Box 101"/>
            <p:cNvSpPr txBox="1">
              <a:spLocks noChangeArrowheads="1"/>
            </p:cNvSpPr>
            <p:nvPr/>
          </p:nvSpPr>
          <p:spPr bwMode="auto">
            <a:xfrm>
              <a:off x="4441" y="3203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grpSp>
          <p:nvGrpSpPr>
            <p:cNvPr id="88" name="Group 102"/>
            <p:cNvGrpSpPr>
              <a:grpSpLocks/>
            </p:cNvGrpSpPr>
            <p:nvPr/>
          </p:nvGrpSpPr>
          <p:grpSpPr bwMode="auto">
            <a:xfrm>
              <a:off x="3969" y="3067"/>
              <a:ext cx="454" cy="596"/>
              <a:chOff x="805" y="1175"/>
              <a:chExt cx="454" cy="596"/>
            </a:xfrm>
          </p:grpSpPr>
          <p:sp>
            <p:nvSpPr>
              <p:cNvPr id="92" name="Text Box 103"/>
              <p:cNvSpPr txBox="1">
                <a:spLocks noChangeArrowheads="1"/>
              </p:cNvSpPr>
              <p:nvPr/>
            </p:nvSpPr>
            <p:spPr bwMode="auto">
              <a:xfrm>
                <a:off x="839" y="1175"/>
                <a:ext cx="36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4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</a:t>
                </a:r>
              </a:p>
            </p:txBody>
          </p:sp>
          <p:sp>
            <p:nvSpPr>
              <p:cNvPr id="93" name="Line 104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9" name="Group 117"/>
            <p:cNvGrpSpPr>
              <a:grpSpLocks/>
            </p:cNvGrpSpPr>
            <p:nvPr/>
          </p:nvGrpSpPr>
          <p:grpSpPr bwMode="auto">
            <a:xfrm>
              <a:off x="4604" y="3067"/>
              <a:ext cx="616" cy="596"/>
              <a:chOff x="715" y="1175"/>
              <a:chExt cx="616" cy="596"/>
            </a:xfrm>
          </p:grpSpPr>
          <p:sp>
            <p:nvSpPr>
              <p:cNvPr id="90" name="Text Box 118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17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1000</a:t>
                </a:r>
              </a:p>
            </p:txBody>
          </p:sp>
          <p:sp>
            <p:nvSpPr>
              <p:cNvPr id="91" name="Line 119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4" name="Group 128"/>
          <p:cNvGrpSpPr>
            <a:grpSpLocks/>
          </p:cNvGrpSpPr>
          <p:nvPr/>
        </p:nvGrpSpPr>
        <p:grpSpPr bwMode="auto">
          <a:xfrm>
            <a:off x="6369050" y="3789363"/>
            <a:ext cx="2287588" cy="946150"/>
            <a:chOff x="4012" y="2387"/>
            <a:chExt cx="1441" cy="596"/>
          </a:xfrm>
        </p:grpSpPr>
        <p:sp>
          <p:nvSpPr>
            <p:cNvPr id="95" name="Text Box 109"/>
            <p:cNvSpPr txBox="1">
              <a:spLocks noChangeArrowheads="1"/>
            </p:cNvSpPr>
            <p:nvPr/>
          </p:nvSpPr>
          <p:spPr bwMode="auto">
            <a:xfrm>
              <a:off x="4012" y="2387"/>
              <a:ext cx="366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4</a:t>
              </a:r>
            </a:p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10</a:t>
              </a:r>
            </a:p>
          </p:txBody>
        </p:sp>
        <p:sp>
          <p:nvSpPr>
            <p:cNvPr id="96" name="Line 110"/>
            <p:cNvSpPr>
              <a:spLocks noChangeShapeType="1"/>
            </p:cNvSpPr>
            <p:nvPr/>
          </p:nvSpPr>
          <p:spPr bwMode="auto">
            <a:xfrm>
              <a:off x="4035" y="2692"/>
              <a:ext cx="318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" name="Group 120"/>
            <p:cNvGrpSpPr>
              <a:grpSpLocks/>
            </p:cNvGrpSpPr>
            <p:nvPr/>
          </p:nvGrpSpPr>
          <p:grpSpPr bwMode="auto">
            <a:xfrm>
              <a:off x="4462" y="2387"/>
              <a:ext cx="616" cy="596"/>
              <a:chOff x="715" y="1175"/>
              <a:chExt cx="616" cy="596"/>
            </a:xfrm>
          </p:grpSpPr>
          <p:sp>
            <p:nvSpPr>
              <p:cNvPr id="102" name="Text Box 121"/>
              <p:cNvSpPr txBox="1">
                <a:spLocks noChangeArrowheads="1"/>
              </p:cNvSpPr>
              <p:nvPr/>
            </p:nvSpPr>
            <p:spPr bwMode="auto">
              <a:xfrm>
                <a:off x="715" y="1175"/>
                <a:ext cx="61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17</a:t>
                </a:r>
              </a:p>
              <a:p>
                <a:pPr algn="ctr" eaLnBrk="1" hangingPunct="1"/>
                <a:r>
                  <a:rPr lang="en-US" altLang="en-US" sz="2800" b="1">
                    <a:solidFill>
                      <a:srgbClr val="CC00FF"/>
                    </a:solidFill>
                  </a:rPr>
                  <a:t>1000</a:t>
                </a:r>
              </a:p>
            </p:txBody>
          </p:sp>
          <p:sp>
            <p:nvSpPr>
              <p:cNvPr id="103" name="Line 122"/>
              <p:cNvSpPr>
                <a:spLocks noChangeShapeType="1"/>
              </p:cNvSpPr>
              <p:nvPr/>
            </p:nvSpPr>
            <p:spPr bwMode="auto">
              <a:xfrm>
                <a:off x="805" y="1480"/>
                <a:ext cx="454" cy="0"/>
              </a:xfrm>
              <a:prstGeom prst="line">
                <a:avLst/>
              </a:prstGeom>
              <a:noFill/>
              <a:ln w="19050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Text Box 123"/>
            <p:cNvSpPr txBox="1">
              <a:spLocks noChangeArrowheads="1"/>
            </p:cNvSpPr>
            <p:nvPr/>
          </p:nvSpPr>
          <p:spPr bwMode="auto">
            <a:xfrm>
              <a:off x="4384" y="2478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  <p:sp>
          <p:nvSpPr>
            <p:cNvPr id="99" name="Text Box 125"/>
            <p:cNvSpPr txBox="1">
              <a:spLocks noChangeArrowheads="1"/>
            </p:cNvSpPr>
            <p:nvPr/>
          </p:nvSpPr>
          <p:spPr bwMode="auto">
            <a:xfrm>
              <a:off x="5208" y="2387"/>
              <a:ext cx="241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3</a:t>
              </a:r>
            </a:p>
            <a:p>
              <a:pPr algn="ctr" eaLnBrk="1" hangingPunct="1"/>
              <a:r>
                <a:rPr lang="en-US" altLang="en-US" sz="2800" b="1">
                  <a:solidFill>
                    <a:srgbClr val="CC00FF"/>
                  </a:solidFill>
                </a:rPr>
                <a:t>7</a:t>
              </a:r>
            </a:p>
          </p:txBody>
        </p:sp>
        <p:sp>
          <p:nvSpPr>
            <p:cNvPr id="100" name="Line 126"/>
            <p:cNvSpPr>
              <a:spLocks noChangeShapeType="1"/>
            </p:cNvSpPr>
            <p:nvPr/>
          </p:nvSpPr>
          <p:spPr bwMode="auto">
            <a:xfrm>
              <a:off x="5226" y="2692"/>
              <a:ext cx="227" cy="0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127"/>
            <p:cNvSpPr txBox="1">
              <a:spLocks noChangeArrowheads="1"/>
            </p:cNvSpPr>
            <p:nvPr/>
          </p:nvSpPr>
          <p:spPr bwMode="auto">
            <a:xfrm>
              <a:off x="5064" y="2478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/>
                <a:t>;</a:t>
              </a:r>
            </a:p>
          </p:txBody>
        </p:sp>
      </p:grpSp>
      <p:sp>
        <p:nvSpPr>
          <p:cNvPr id="104" name="Text Box 132"/>
          <p:cNvSpPr txBox="1">
            <a:spLocks noChangeArrowheads="1"/>
          </p:cNvSpPr>
          <p:nvPr/>
        </p:nvSpPr>
        <p:spPr bwMode="auto">
          <a:xfrm>
            <a:off x="808038" y="3232150"/>
            <a:ext cx="295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chemeClr val="tx1"/>
                </a:solidFill>
              </a:rPr>
              <a:t>Chọn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</a:rPr>
              <a:t>đáp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</a:rPr>
              <a:t>án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</a:rPr>
              <a:t>đúng</a:t>
            </a:r>
            <a:r>
              <a:rPr lang="en-US" altLang="en-US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769593" y="103112"/>
            <a:ext cx="2824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476865" y="4964323"/>
            <a:ext cx="818147" cy="7278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C000"/>
                </a:solidFill>
              </a:rPr>
              <a:t>D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90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499</Words>
  <Application>Microsoft Office PowerPoint</Application>
  <PresentationFormat>Custom</PresentationFormat>
  <Paragraphs>186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Sky123.Org</dc:creator>
  <cp:lastModifiedBy>Windows User</cp:lastModifiedBy>
  <cp:revision>36</cp:revision>
  <dcterms:created xsi:type="dcterms:W3CDTF">2019-06-25T01:53:58Z</dcterms:created>
  <dcterms:modified xsi:type="dcterms:W3CDTF">2020-09-14T05:27:33Z</dcterms:modified>
</cp:coreProperties>
</file>